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21383625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EE7B"/>
    <a:srgbClr val="E7F5A2"/>
    <a:srgbClr val="A0EBEE"/>
    <a:srgbClr val="57DCE1"/>
    <a:srgbClr val="51C3AC"/>
    <a:srgbClr val="9EDCCF"/>
    <a:srgbClr val="6CB9F4"/>
    <a:srgbClr val="ABD9F5"/>
    <a:srgbClr val="7A80CA"/>
    <a:srgbClr val="B3B6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142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2474395"/>
            <a:ext cx="18176081" cy="5263774"/>
          </a:xfrm>
        </p:spPr>
        <p:txBody>
          <a:bodyPr anchor="b"/>
          <a:lstStyle>
            <a:lvl1pPr algn="ctr">
              <a:defRPr sz="132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7941160"/>
            <a:ext cx="16037719" cy="3650342"/>
          </a:xfrm>
        </p:spPr>
        <p:txBody>
          <a:bodyPr/>
          <a:lstStyle>
            <a:lvl1pPr marL="0" indent="0" algn="ctr">
              <a:buNone/>
              <a:defRPr sz="5291"/>
            </a:lvl1pPr>
            <a:lvl2pPr marL="1007943" indent="0" algn="ctr">
              <a:buNone/>
              <a:defRPr sz="4409"/>
            </a:lvl2pPr>
            <a:lvl3pPr marL="2015886" indent="0" algn="ctr">
              <a:buNone/>
              <a:defRPr sz="3968"/>
            </a:lvl3pPr>
            <a:lvl4pPr marL="3023829" indent="0" algn="ctr">
              <a:buNone/>
              <a:defRPr sz="3527"/>
            </a:lvl4pPr>
            <a:lvl5pPr marL="4031772" indent="0" algn="ctr">
              <a:buNone/>
              <a:defRPr sz="3527"/>
            </a:lvl5pPr>
            <a:lvl6pPr marL="5039716" indent="0" algn="ctr">
              <a:buNone/>
              <a:defRPr sz="3527"/>
            </a:lvl6pPr>
            <a:lvl7pPr marL="6047659" indent="0" algn="ctr">
              <a:buNone/>
              <a:defRPr sz="3527"/>
            </a:lvl7pPr>
            <a:lvl8pPr marL="7055602" indent="0" algn="ctr">
              <a:buNone/>
              <a:defRPr sz="3527"/>
            </a:lvl8pPr>
            <a:lvl9pPr marL="8063545" indent="0" algn="ctr">
              <a:buNone/>
              <a:defRPr sz="352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2581-6710-4BE0-887D-5744C9F3248D}" type="datetimeFigureOut">
              <a:rPr lang="en-AU" smtClean="0"/>
              <a:t>14/02/2023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0D6B-08C7-42A9-9134-CCFABD345B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634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2581-6710-4BE0-887D-5744C9F3248D}" type="datetimeFigureOut">
              <a:rPr lang="en-AU" smtClean="0"/>
              <a:t>14/02/2023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0D6B-08C7-42A9-9134-CCFABD345B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88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804966"/>
            <a:ext cx="4610844" cy="1281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804966"/>
            <a:ext cx="13565237" cy="12812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2581-6710-4BE0-887D-5744C9F3248D}" type="datetimeFigureOut">
              <a:rPr lang="en-AU" smtClean="0"/>
              <a:t>14/02/2023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0D6B-08C7-42A9-9134-CCFABD345B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953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2581-6710-4BE0-887D-5744C9F3248D}" type="datetimeFigureOut">
              <a:rPr lang="en-AU" smtClean="0"/>
              <a:t>14/02/2023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0D6B-08C7-42A9-9134-CCFABD345B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7919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3769342"/>
            <a:ext cx="18443377" cy="6289229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10118069"/>
            <a:ext cx="18443377" cy="3307357"/>
          </a:xfrm>
        </p:spPr>
        <p:txBody>
          <a:bodyPr/>
          <a:lstStyle>
            <a:lvl1pPr marL="0" indent="0">
              <a:buNone/>
              <a:defRPr sz="5291">
                <a:solidFill>
                  <a:schemeClr val="tx1"/>
                </a:solidFill>
              </a:defRPr>
            </a:lvl1pPr>
            <a:lvl2pPr marL="1007943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2pPr>
            <a:lvl3pPr marL="2015886" indent="0">
              <a:buNone/>
              <a:defRPr sz="3968">
                <a:solidFill>
                  <a:schemeClr val="tx1">
                    <a:tint val="75000"/>
                  </a:schemeClr>
                </a:solidFill>
              </a:defRPr>
            </a:lvl3pPr>
            <a:lvl4pPr marL="3023829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4pPr>
            <a:lvl5pPr marL="4031772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5pPr>
            <a:lvl6pPr marL="5039716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6pPr>
            <a:lvl7pPr marL="6047659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7pPr>
            <a:lvl8pPr marL="7055602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8pPr>
            <a:lvl9pPr marL="8063545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2581-6710-4BE0-887D-5744C9F3248D}" type="datetimeFigureOut">
              <a:rPr lang="en-AU" smtClean="0"/>
              <a:t>14/02/2023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0D6B-08C7-42A9-9134-CCFABD345B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5626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4024827"/>
            <a:ext cx="908804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4024827"/>
            <a:ext cx="908804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2581-6710-4BE0-887D-5744C9F3248D}" type="datetimeFigureOut">
              <a:rPr lang="en-AU" smtClean="0"/>
              <a:t>14/02/2023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0D6B-08C7-42A9-9134-CCFABD345B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38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804969"/>
            <a:ext cx="18443377" cy="29223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3706342"/>
            <a:ext cx="9046274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5522763"/>
            <a:ext cx="9046274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3706342"/>
            <a:ext cx="9090826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5522763"/>
            <a:ext cx="9090826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2581-6710-4BE0-887D-5744C9F3248D}" type="datetimeFigureOut">
              <a:rPr lang="en-AU" smtClean="0"/>
              <a:t>14/02/2023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0D6B-08C7-42A9-9134-CCFABD345B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9245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2581-6710-4BE0-887D-5744C9F3248D}" type="datetimeFigureOut">
              <a:rPr lang="en-AU" smtClean="0"/>
              <a:t>14/02/2023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0D6B-08C7-42A9-9134-CCFABD345B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6429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2581-6710-4BE0-887D-5744C9F3248D}" type="datetimeFigureOut">
              <a:rPr lang="en-AU" smtClean="0"/>
              <a:t>14/02/2023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0D6B-08C7-42A9-9134-CCFABD345B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180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2176910"/>
            <a:ext cx="10825460" cy="10744538"/>
          </a:xfrm>
        </p:spPr>
        <p:txBody>
          <a:bodyPr/>
          <a:lstStyle>
            <a:lvl1pPr>
              <a:defRPr sz="7055"/>
            </a:lvl1pPr>
            <a:lvl2pPr>
              <a:defRPr sz="6173"/>
            </a:lvl2pPr>
            <a:lvl3pPr>
              <a:defRPr sz="5291"/>
            </a:lvl3pPr>
            <a:lvl4pPr>
              <a:defRPr sz="4409"/>
            </a:lvl4pPr>
            <a:lvl5pPr>
              <a:defRPr sz="4409"/>
            </a:lvl5pPr>
            <a:lvl6pPr>
              <a:defRPr sz="4409"/>
            </a:lvl6pPr>
            <a:lvl7pPr>
              <a:defRPr sz="4409"/>
            </a:lvl7pPr>
            <a:lvl8pPr>
              <a:defRPr sz="4409"/>
            </a:lvl8pPr>
            <a:lvl9pPr>
              <a:defRPr sz="440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2581-6710-4BE0-887D-5744C9F3248D}" type="datetimeFigureOut">
              <a:rPr lang="en-AU" smtClean="0"/>
              <a:t>14/02/2023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0D6B-08C7-42A9-9134-CCFABD345B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8345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2176910"/>
            <a:ext cx="10825460" cy="10744538"/>
          </a:xfrm>
        </p:spPr>
        <p:txBody>
          <a:bodyPr anchor="t"/>
          <a:lstStyle>
            <a:lvl1pPr marL="0" indent="0">
              <a:buNone/>
              <a:defRPr sz="7055"/>
            </a:lvl1pPr>
            <a:lvl2pPr marL="1007943" indent="0">
              <a:buNone/>
              <a:defRPr sz="6173"/>
            </a:lvl2pPr>
            <a:lvl3pPr marL="2015886" indent="0">
              <a:buNone/>
              <a:defRPr sz="5291"/>
            </a:lvl3pPr>
            <a:lvl4pPr marL="3023829" indent="0">
              <a:buNone/>
              <a:defRPr sz="4409"/>
            </a:lvl4pPr>
            <a:lvl5pPr marL="4031772" indent="0">
              <a:buNone/>
              <a:defRPr sz="4409"/>
            </a:lvl5pPr>
            <a:lvl6pPr marL="5039716" indent="0">
              <a:buNone/>
              <a:defRPr sz="4409"/>
            </a:lvl6pPr>
            <a:lvl7pPr marL="6047659" indent="0">
              <a:buNone/>
              <a:defRPr sz="4409"/>
            </a:lvl7pPr>
            <a:lvl8pPr marL="7055602" indent="0">
              <a:buNone/>
              <a:defRPr sz="4409"/>
            </a:lvl8pPr>
            <a:lvl9pPr marL="8063545" indent="0">
              <a:buNone/>
              <a:defRPr sz="440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2581-6710-4BE0-887D-5744C9F3248D}" type="datetimeFigureOut">
              <a:rPr lang="en-AU" smtClean="0"/>
              <a:t>14/02/2023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0D6B-08C7-42A9-9134-CCFABD345B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3556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804969"/>
            <a:ext cx="18443377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4024827"/>
            <a:ext cx="18443377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C2581-6710-4BE0-887D-5744C9F3248D}" type="datetimeFigureOut">
              <a:rPr lang="en-AU" smtClean="0"/>
              <a:t>14/02/2023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14013401"/>
            <a:ext cx="7216973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40D6B-08C7-42A9-9134-CCFABD345B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968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015886" rtl="0" eaLnBrk="1" latinLnBrk="0" hangingPunct="1">
        <a:lnSpc>
          <a:spcPct val="90000"/>
        </a:lnSpc>
        <a:spcBef>
          <a:spcPct val="0"/>
        </a:spcBef>
        <a:buNone/>
        <a:defRPr sz="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3972" indent="-503972" algn="l" defTabSz="2015886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6173" kern="1200">
          <a:solidFill>
            <a:schemeClr val="tx1"/>
          </a:solidFill>
          <a:latin typeface="+mn-lt"/>
          <a:ea typeface="+mn-ea"/>
          <a:cs typeface="+mn-cs"/>
        </a:defRPr>
      </a:lvl1pPr>
      <a:lvl2pPr marL="1511915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2pPr>
      <a:lvl3pPr marL="2519858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3pPr>
      <a:lvl4pPr marL="3527801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535744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54368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551630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559573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56751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1007943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201588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3pPr>
      <a:lvl4pPr marL="302382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03177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03971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04765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05560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063545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BC5CE0A2-BAFB-4767-9734-9C160ABF81FD}"/>
              </a:ext>
            </a:extLst>
          </p:cNvPr>
          <p:cNvSpPr/>
          <p:nvPr/>
        </p:nvSpPr>
        <p:spPr>
          <a:xfrm>
            <a:off x="8708956" y="5850146"/>
            <a:ext cx="2822712" cy="2021646"/>
          </a:xfrm>
          <a:prstGeom prst="ellipse">
            <a:avLst/>
          </a:prstGeom>
          <a:solidFill>
            <a:srgbClr val="FEF66A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>
                <a:solidFill>
                  <a:schemeClr val="tx1"/>
                </a:solidFill>
              </a:rPr>
              <a:t>Negative experiences of care for PWA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BCEB938-2AF2-46BD-835D-E7C29341405D}"/>
              </a:ext>
            </a:extLst>
          </p:cNvPr>
          <p:cNvSpPr/>
          <p:nvPr/>
        </p:nvSpPr>
        <p:spPr>
          <a:xfrm>
            <a:off x="10927860" y="4139299"/>
            <a:ext cx="3010936" cy="1627739"/>
          </a:xfrm>
          <a:prstGeom prst="ellipse">
            <a:avLst/>
          </a:prstGeom>
          <a:solidFill>
            <a:srgbClr val="F67E66"/>
          </a:solidFill>
          <a:ln>
            <a:solidFill>
              <a:srgbClr val="F67E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b="1" dirty="0">
                <a:solidFill>
                  <a:schemeClr val="tx1"/>
                </a:solidFill>
              </a:rPr>
              <a:t>Theme 7</a:t>
            </a:r>
            <a:endParaRPr lang="en-AU" sz="2000" dirty="0">
              <a:solidFill>
                <a:schemeClr val="tx1"/>
              </a:solidFill>
            </a:endParaRPr>
          </a:p>
          <a:p>
            <a:pPr algn="ctr"/>
            <a:r>
              <a:rPr lang="en-AU" sz="2000" b="1" dirty="0">
                <a:solidFill>
                  <a:schemeClr val="tx1"/>
                </a:solidFill>
              </a:rPr>
              <a:t>Communication &amp; Communicating with aphasia</a:t>
            </a:r>
            <a:endParaRPr lang="en-AU" sz="20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E1E04F4-39F2-4AFA-A990-6FF9F65D1EB0}"/>
              </a:ext>
            </a:extLst>
          </p:cNvPr>
          <p:cNvSpPr/>
          <p:nvPr/>
        </p:nvSpPr>
        <p:spPr>
          <a:xfrm>
            <a:off x="12193164" y="6334801"/>
            <a:ext cx="2179877" cy="1271521"/>
          </a:xfrm>
          <a:prstGeom prst="ellipse">
            <a:avLst/>
          </a:prstGeom>
          <a:solidFill>
            <a:srgbClr val="B557C6"/>
          </a:solidFill>
          <a:ln>
            <a:solidFill>
              <a:srgbClr val="B557C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b="1" dirty="0">
                <a:solidFill>
                  <a:schemeClr val="tx1"/>
                </a:solidFill>
              </a:rPr>
              <a:t>Theme 6 </a:t>
            </a:r>
            <a:endParaRPr lang="en-AU" sz="2000" dirty="0">
              <a:solidFill>
                <a:schemeClr val="tx1"/>
              </a:solidFill>
            </a:endParaRPr>
          </a:p>
          <a:p>
            <a:pPr algn="ctr"/>
            <a:r>
              <a:rPr lang="en-AU" sz="2000" b="1" dirty="0">
                <a:solidFill>
                  <a:schemeClr val="tx1"/>
                </a:solidFill>
              </a:rPr>
              <a:t>Access to care</a:t>
            </a:r>
            <a:endParaRPr lang="en-AU" sz="2000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B4BEC80-45D6-46EB-B053-A3A4A04A3197}"/>
              </a:ext>
            </a:extLst>
          </p:cNvPr>
          <p:cNvSpPr/>
          <p:nvPr/>
        </p:nvSpPr>
        <p:spPr>
          <a:xfrm>
            <a:off x="12634862" y="8856960"/>
            <a:ext cx="2293763" cy="1521719"/>
          </a:xfrm>
          <a:prstGeom prst="ellipse">
            <a:avLst/>
          </a:prstGeom>
          <a:solidFill>
            <a:srgbClr val="7A80CA"/>
          </a:solidFill>
          <a:ln>
            <a:solidFill>
              <a:srgbClr val="7A80CA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b="1" dirty="0">
                <a:solidFill>
                  <a:schemeClr val="tx1"/>
                </a:solidFill>
              </a:rPr>
              <a:t>Theme 5 Impairment</a:t>
            </a:r>
            <a:endParaRPr lang="en-AU" sz="2000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865E802-2BEB-41E2-95F8-231672F8BA74}"/>
              </a:ext>
            </a:extLst>
          </p:cNvPr>
          <p:cNvSpPr/>
          <p:nvPr/>
        </p:nvSpPr>
        <p:spPr>
          <a:xfrm>
            <a:off x="9122333" y="8909123"/>
            <a:ext cx="2293763" cy="1521719"/>
          </a:xfrm>
          <a:prstGeom prst="ellipse">
            <a:avLst/>
          </a:prstGeom>
          <a:solidFill>
            <a:srgbClr val="6CB9F4"/>
          </a:solidFill>
          <a:ln>
            <a:solidFill>
              <a:srgbClr val="6CB9F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b="1" dirty="0">
                <a:solidFill>
                  <a:schemeClr val="tx1"/>
                </a:solidFill>
              </a:rPr>
              <a:t>Theme 4</a:t>
            </a:r>
            <a:endParaRPr lang="en-AU" sz="2000" dirty="0">
              <a:solidFill>
                <a:schemeClr val="tx1"/>
              </a:solidFill>
            </a:endParaRPr>
          </a:p>
          <a:p>
            <a:pPr algn="ctr"/>
            <a:r>
              <a:rPr lang="en-AU" sz="2000" b="1" dirty="0">
                <a:solidFill>
                  <a:schemeClr val="tx1"/>
                </a:solidFill>
              </a:rPr>
              <a:t>Healthcare Provision</a:t>
            </a:r>
            <a:endParaRPr lang="en-AU" sz="2000" dirty="0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D2EC413-419B-425C-A046-8129AAD88132}"/>
              </a:ext>
            </a:extLst>
          </p:cNvPr>
          <p:cNvSpPr/>
          <p:nvPr/>
        </p:nvSpPr>
        <p:spPr>
          <a:xfrm>
            <a:off x="5925930" y="6171196"/>
            <a:ext cx="2435813" cy="1424608"/>
          </a:xfrm>
          <a:prstGeom prst="ellipse">
            <a:avLst/>
          </a:prstGeom>
          <a:solidFill>
            <a:srgbClr val="57DCE1"/>
          </a:solidFill>
          <a:ln>
            <a:solidFill>
              <a:srgbClr val="57DCE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b="1" dirty="0">
                <a:solidFill>
                  <a:schemeClr val="tx1"/>
                </a:solidFill>
              </a:rPr>
              <a:t>Theme 2</a:t>
            </a:r>
            <a:endParaRPr lang="en-AU" sz="2000" dirty="0">
              <a:solidFill>
                <a:schemeClr val="tx1"/>
              </a:solidFill>
            </a:endParaRPr>
          </a:p>
          <a:p>
            <a:pPr algn="ctr"/>
            <a:r>
              <a:rPr lang="en-AU" sz="2000" b="1" dirty="0">
                <a:solidFill>
                  <a:schemeClr val="tx1"/>
                </a:solidFill>
              </a:rPr>
              <a:t>Hospital Environment</a:t>
            </a:r>
            <a:endParaRPr lang="en-AU" sz="200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2473B79-7507-4C7B-A0C7-2DA9F9CB842E}"/>
              </a:ext>
            </a:extLst>
          </p:cNvPr>
          <p:cNvSpPr/>
          <p:nvPr/>
        </p:nvSpPr>
        <p:spPr>
          <a:xfrm>
            <a:off x="6091652" y="3821663"/>
            <a:ext cx="3010936" cy="1424608"/>
          </a:xfrm>
          <a:prstGeom prst="ellipse">
            <a:avLst/>
          </a:prstGeom>
          <a:solidFill>
            <a:srgbClr val="DDEE7B"/>
          </a:solidFill>
          <a:ln>
            <a:solidFill>
              <a:srgbClr val="DDEE7B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b="1" dirty="0">
                <a:solidFill>
                  <a:schemeClr val="tx1"/>
                </a:solidFill>
              </a:rPr>
              <a:t>Theme 1</a:t>
            </a:r>
            <a:endParaRPr lang="en-AU" sz="2000" dirty="0">
              <a:solidFill>
                <a:schemeClr val="tx1"/>
              </a:solidFill>
            </a:endParaRPr>
          </a:p>
          <a:p>
            <a:pPr algn="ctr"/>
            <a:r>
              <a:rPr lang="en-AU" sz="2000" b="1" dirty="0">
                <a:solidFill>
                  <a:schemeClr val="tx1"/>
                </a:solidFill>
              </a:rPr>
              <a:t>Emotional Impact of aphasia</a:t>
            </a:r>
            <a:endParaRPr lang="en-AU" sz="2000" dirty="0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6A5AE57-6CAC-410C-A970-17D3887A18AB}"/>
              </a:ext>
            </a:extLst>
          </p:cNvPr>
          <p:cNvSpPr/>
          <p:nvPr/>
        </p:nvSpPr>
        <p:spPr>
          <a:xfrm>
            <a:off x="5522058" y="9112700"/>
            <a:ext cx="2435813" cy="1211674"/>
          </a:xfrm>
          <a:prstGeom prst="ellipse">
            <a:avLst/>
          </a:prstGeom>
          <a:solidFill>
            <a:srgbClr val="51C3AC"/>
          </a:solidFill>
          <a:ln>
            <a:solidFill>
              <a:srgbClr val="51C3AC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b="1" dirty="0">
                <a:solidFill>
                  <a:schemeClr val="tx1"/>
                </a:solidFill>
              </a:rPr>
              <a:t>Theme 3</a:t>
            </a:r>
            <a:endParaRPr lang="en-AU" sz="2000" dirty="0">
              <a:solidFill>
                <a:schemeClr val="tx1"/>
              </a:solidFill>
            </a:endParaRPr>
          </a:p>
          <a:p>
            <a:pPr algn="ctr"/>
            <a:r>
              <a:rPr lang="en-AU" sz="2000" b="1" dirty="0">
                <a:solidFill>
                  <a:schemeClr val="tx1"/>
                </a:solidFill>
              </a:rPr>
              <a:t>Service Delays</a:t>
            </a:r>
            <a:endParaRPr lang="en-AU" sz="20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173CAF9-AA59-48E7-8BA3-1F8971494700}"/>
              </a:ext>
            </a:extLst>
          </p:cNvPr>
          <p:cNvCxnSpPr>
            <a:cxnSpLocks/>
            <a:stCxn id="10" idx="5"/>
            <a:endCxn id="4" idx="1"/>
          </p:cNvCxnSpPr>
          <p:nvPr/>
        </p:nvCxnSpPr>
        <p:spPr>
          <a:xfrm>
            <a:off x="8661647" y="5037642"/>
            <a:ext cx="460686" cy="110856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F3CAB1D-C341-44EE-AC7D-10BE7E63769B}"/>
              </a:ext>
            </a:extLst>
          </p:cNvPr>
          <p:cNvCxnSpPr>
            <a:cxnSpLocks/>
            <a:stCxn id="9" idx="6"/>
            <a:endCxn id="4" idx="2"/>
          </p:cNvCxnSpPr>
          <p:nvPr/>
        </p:nvCxnSpPr>
        <p:spPr>
          <a:xfrm flipV="1">
            <a:off x="8361743" y="6860969"/>
            <a:ext cx="347213" cy="2253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52B012F-7AA4-40FE-BE53-D056A29D271D}"/>
              </a:ext>
            </a:extLst>
          </p:cNvPr>
          <p:cNvCxnSpPr>
            <a:cxnSpLocks/>
            <a:stCxn id="5" idx="3"/>
            <a:endCxn id="4" idx="7"/>
          </p:cNvCxnSpPr>
          <p:nvPr/>
        </p:nvCxnSpPr>
        <p:spPr>
          <a:xfrm flipH="1">
            <a:off x="11118291" y="5528661"/>
            <a:ext cx="250510" cy="61754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4631743-0D75-4886-977D-F12791EDA6E9}"/>
              </a:ext>
            </a:extLst>
          </p:cNvPr>
          <p:cNvCxnSpPr>
            <a:cxnSpLocks/>
            <a:stCxn id="11" idx="7"/>
            <a:endCxn id="4" idx="3"/>
          </p:cNvCxnSpPr>
          <p:nvPr/>
        </p:nvCxnSpPr>
        <p:spPr>
          <a:xfrm flipV="1">
            <a:off x="7601154" y="7575729"/>
            <a:ext cx="1521179" cy="171441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56F10B7-936E-424F-A537-E0153B9B9ADD}"/>
              </a:ext>
            </a:extLst>
          </p:cNvPr>
          <p:cNvCxnSpPr>
            <a:cxnSpLocks/>
            <a:stCxn id="4" idx="4"/>
            <a:endCxn id="8" idx="0"/>
          </p:cNvCxnSpPr>
          <p:nvPr/>
        </p:nvCxnSpPr>
        <p:spPr>
          <a:xfrm>
            <a:off x="10120312" y="7871792"/>
            <a:ext cx="148903" cy="103733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5DF3702-1372-4E5E-9D97-E04360069EE0}"/>
              </a:ext>
            </a:extLst>
          </p:cNvPr>
          <p:cNvCxnSpPr>
            <a:cxnSpLocks/>
            <a:stCxn id="6" idx="2"/>
            <a:endCxn id="4" idx="6"/>
          </p:cNvCxnSpPr>
          <p:nvPr/>
        </p:nvCxnSpPr>
        <p:spPr>
          <a:xfrm flipH="1" flipV="1">
            <a:off x="11531668" y="6860969"/>
            <a:ext cx="661496" cy="10959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473C9E4-811B-4912-97B6-BD1C6F6E70CD}"/>
              </a:ext>
            </a:extLst>
          </p:cNvPr>
          <p:cNvCxnSpPr>
            <a:cxnSpLocks/>
            <a:stCxn id="7" idx="1"/>
            <a:endCxn id="4" idx="5"/>
          </p:cNvCxnSpPr>
          <p:nvPr/>
        </p:nvCxnSpPr>
        <p:spPr>
          <a:xfrm flipH="1" flipV="1">
            <a:off x="11118291" y="7575729"/>
            <a:ext cx="1852485" cy="150408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0B0560F1-F9AB-4F26-B5CA-77FE42C42B77}"/>
              </a:ext>
            </a:extLst>
          </p:cNvPr>
          <p:cNvSpPr/>
          <p:nvPr/>
        </p:nvSpPr>
        <p:spPr>
          <a:xfrm>
            <a:off x="13955979" y="3291761"/>
            <a:ext cx="3217003" cy="1627739"/>
          </a:xfrm>
          <a:prstGeom prst="ellipse">
            <a:avLst/>
          </a:prstGeom>
          <a:solidFill>
            <a:srgbClr val="FBB4A7"/>
          </a:solidFill>
          <a:ln>
            <a:solidFill>
              <a:srgbClr val="F67E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Communicating with aphasia is hard: </a:t>
            </a:r>
            <a:r>
              <a:rPr lang="en-AU" sz="1400" dirty="0">
                <a:solidFill>
                  <a:schemeClr val="tx1"/>
                </a:solidFill>
              </a:rPr>
              <a:t>I wanted to ask what was happening - but was not able to talk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3EBEFFA5-9279-4456-9633-EB7A5CB35B9C}"/>
              </a:ext>
            </a:extLst>
          </p:cNvPr>
          <p:cNvSpPr/>
          <p:nvPr/>
        </p:nvSpPr>
        <p:spPr>
          <a:xfrm>
            <a:off x="16291845" y="2002689"/>
            <a:ext cx="4117114" cy="1627739"/>
          </a:xfrm>
          <a:prstGeom prst="ellipse">
            <a:avLst/>
          </a:prstGeom>
          <a:solidFill>
            <a:srgbClr val="FBB4A7"/>
          </a:solidFill>
          <a:ln>
            <a:solidFill>
              <a:srgbClr val="F67E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Mode of communication impacts success: </a:t>
            </a:r>
            <a:r>
              <a:rPr lang="en-AU" sz="1400" dirty="0">
                <a:solidFill>
                  <a:schemeClr val="tx1"/>
                </a:solidFill>
              </a:rPr>
              <a:t>voicemail is hard - time pressure gets to your brain and your message becomes gobble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1327B08-AD77-4218-9C9E-41B7312ED95D}"/>
              </a:ext>
            </a:extLst>
          </p:cNvPr>
          <p:cNvSpPr/>
          <p:nvPr/>
        </p:nvSpPr>
        <p:spPr>
          <a:xfrm>
            <a:off x="13799838" y="460301"/>
            <a:ext cx="3529285" cy="1880516"/>
          </a:xfrm>
          <a:prstGeom prst="ellipse">
            <a:avLst/>
          </a:prstGeom>
          <a:solidFill>
            <a:srgbClr val="FBB4A7"/>
          </a:solidFill>
          <a:ln>
            <a:solidFill>
              <a:srgbClr val="F67E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Not being able to communicate needs has an impact: </a:t>
            </a:r>
            <a:r>
              <a:rPr lang="en-AU" sz="1400" dirty="0">
                <a:solidFill>
                  <a:schemeClr val="tx1"/>
                </a:solidFill>
              </a:rPr>
              <a:t>Frustrated and angry at being misunderstood - day before communication was my superpower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6930073A-F12D-4323-ACE2-5163D7D40890}"/>
              </a:ext>
            </a:extLst>
          </p:cNvPr>
          <p:cNvSpPr/>
          <p:nvPr/>
        </p:nvSpPr>
        <p:spPr>
          <a:xfrm>
            <a:off x="10783086" y="1359052"/>
            <a:ext cx="3217003" cy="1772330"/>
          </a:xfrm>
          <a:prstGeom prst="ellipse">
            <a:avLst/>
          </a:prstGeom>
          <a:solidFill>
            <a:srgbClr val="FBB4A7"/>
          </a:solidFill>
          <a:ln>
            <a:solidFill>
              <a:srgbClr val="F67E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Aphasia impacts comprehension of what healthcare providers say:</a:t>
            </a:r>
            <a:r>
              <a:rPr lang="en-AU" sz="1400" dirty="0">
                <a:solidFill>
                  <a:schemeClr val="tx1"/>
                </a:solidFill>
              </a:rPr>
              <a:t> I was afraid - all I understood was you're going to die</a:t>
            </a:r>
          </a:p>
        </p:txBody>
      </p:sp>
      <p:cxnSp>
        <p:nvCxnSpPr>
          <p:cNvPr id="49" name="Connector: Curved 48">
            <a:extLst>
              <a:ext uri="{FF2B5EF4-FFF2-40B4-BE49-F238E27FC236}">
                <a16:creationId xmlns:a16="http://schemas.microsoft.com/office/drawing/2014/main" id="{28FCBDEB-16BA-497A-A1B2-A55FB350A9A1}"/>
              </a:ext>
            </a:extLst>
          </p:cNvPr>
          <p:cNvCxnSpPr>
            <a:cxnSpLocks/>
            <a:stCxn id="5" idx="0"/>
            <a:endCxn id="47" idx="4"/>
          </p:cNvCxnSpPr>
          <p:nvPr/>
        </p:nvCxnSpPr>
        <p:spPr>
          <a:xfrm rot="16200000" flipV="1">
            <a:off x="11908500" y="3614471"/>
            <a:ext cx="1007917" cy="41740"/>
          </a:xfrm>
          <a:prstGeom prst="curvedConnector3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ctor: Curved 50">
            <a:extLst>
              <a:ext uri="{FF2B5EF4-FFF2-40B4-BE49-F238E27FC236}">
                <a16:creationId xmlns:a16="http://schemas.microsoft.com/office/drawing/2014/main" id="{2D2891D0-AB05-4A5D-8E43-2C5C96EF97E9}"/>
              </a:ext>
            </a:extLst>
          </p:cNvPr>
          <p:cNvCxnSpPr>
            <a:cxnSpLocks/>
            <a:stCxn id="5" idx="7"/>
            <a:endCxn id="42" idx="2"/>
          </p:cNvCxnSpPr>
          <p:nvPr/>
        </p:nvCxnSpPr>
        <p:spPr>
          <a:xfrm rot="5400000" flipH="1" flipV="1">
            <a:off x="13590895" y="4012592"/>
            <a:ext cx="272045" cy="458124"/>
          </a:xfrm>
          <a:prstGeom prst="curvedConnector2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nector: Curved 52">
            <a:extLst>
              <a:ext uri="{FF2B5EF4-FFF2-40B4-BE49-F238E27FC236}">
                <a16:creationId xmlns:a16="http://schemas.microsoft.com/office/drawing/2014/main" id="{3BB4EACE-7424-40F8-B0D1-B0FFC67B6B8D}"/>
              </a:ext>
            </a:extLst>
          </p:cNvPr>
          <p:cNvCxnSpPr>
            <a:cxnSpLocks/>
            <a:stCxn id="5" idx="0"/>
            <a:endCxn id="43" idx="2"/>
          </p:cNvCxnSpPr>
          <p:nvPr/>
        </p:nvCxnSpPr>
        <p:spPr>
          <a:xfrm rot="5400000" flipH="1" flipV="1">
            <a:off x="13701216" y="1548671"/>
            <a:ext cx="1322740" cy="3858517"/>
          </a:xfrm>
          <a:prstGeom prst="curvedConnector2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nector: Curved 58">
            <a:extLst>
              <a:ext uri="{FF2B5EF4-FFF2-40B4-BE49-F238E27FC236}">
                <a16:creationId xmlns:a16="http://schemas.microsoft.com/office/drawing/2014/main" id="{F797A682-2C65-4156-8AE0-573934A6B009}"/>
              </a:ext>
            </a:extLst>
          </p:cNvPr>
          <p:cNvCxnSpPr>
            <a:cxnSpLocks/>
            <a:stCxn id="5" idx="0"/>
            <a:endCxn id="46" idx="3"/>
          </p:cNvCxnSpPr>
          <p:nvPr/>
        </p:nvCxnSpPr>
        <p:spPr>
          <a:xfrm rot="5400000" flipH="1" flipV="1">
            <a:off x="12338071" y="2160680"/>
            <a:ext cx="2073877" cy="1883362"/>
          </a:xfrm>
          <a:prstGeom prst="curvedConnector3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nector: Curved 63">
            <a:extLst>
              <a:ext uri="{FF2B5EF4-FFF2-40B4-BE49-F238E27FC236}">
                <a16:creationId xmlns:a16="http://schemas.microsoft.com/office/drawing/2014/main" id="{F1F59193-0BE4-4657-A0DD-D05095AFEC4D}"/>
              </a:ext>
            </a:extLst>
          </p:cNvPr>
          <p:cNvCxnSpPr>
            <a:stCxn id="42" idx="6"/>
            <a:endCxn id="43" idx="4"/>
          </p:cNvCxnSpPr>
          <p:nvPr/>
        </p:nvCxnSpPr>
        <p:spPr>
          <a:xfrm flipV="1">
            <a:off x="17172982" y="3630428"/>
            <a:ext cx="1177420" cy="475203"/>
          </a:xfrm>
          <a:prstGeom prst="curvedConnector2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nector: Curved 65">
            <a:extLst>
              <a:ext uri="{FF2B5EF4-FFF2-40B4-BE49-F238E27FC236}">
                <a16:creationId xmlns:a16="http://schemas.microsoft.com/office/drawing/2014/main" id="{8840AD29-7903-494D-843C-8A8D405BB40A}"/>
              </a:ext>
            </a:extLst>
          </p:cNvPr>
          <p:cNvCxnSpPr>
            <a:stCxn id="46" idx="6"/>
            <a:endCxn id="43" idx="0"/>
          </p:cNvCxnSpPr>
          <p:nvPr/>
        </p:nvCxnSpPr>
        <p:spPr>
          <a:xfrm>
            <a:off x="17329123" y="1400559"/>
            <a:ext cx="1021279" cy="602130"/>
          </a:xfrm>
          <a:prstGeom prst="curvedConnector2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nector: Curved 67">
            <a:extLst>
              <a:ext uri="{FF2B5EF4-FFF2-40B4-BE49-F238E27FC236}">
                <a16:creationId xmlns:a16="http://schemas.microsoft.com/office/drawing/2014/main" id="{B2B8B5E1-D700-4B78-8467-5536BC2DC751}"/>
              </a:ext>
            </a:extLst>
          </p:cNvPr>
          <p:cNvCxnSpPr>
            <a:cxnSpLocks/>
            <a:stCxn id="46" idx="4"/>
            <a:endCxn id="42" idx="0"/>
          </p:cNvCxnSpPr>
          <p:nvPr/>
        </p:nvCxnSpPr>
        <p:spPr>
          <a:xfrm rot="5400000">
            <a:off x="15089009" y="2816289"/>
            <a:ext cx="950944" cy="12700"/>
          </a:xfrm>
          <a:prstGeom prst="curvedConnector3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Connector: Curved 70">
            <a:extLst>
              <a:ext uri="{FF2B5EF4-FFF2-40B4-BE49-F238E27FC236}">
                <a16:creationId xmlns:a16="http://schemas.microsoft.com/office/drawing/2014/main" id="{756FD31C-01BB-4729-999A-F266C3146C9E}"/>
              </a:ext>
            </a:extLst>
          </p:cNvPr>
          <p:cNvCxnSpPr>
            <a:stCxn id="47" idx="5"/>
            <a:endCxn id="42" idx="1"/>
          </p:cNvCxnSpPr>
          <p:nvPr/>
        </p:nvCxnSpPr>
        <p:spPr>
          <a:xfrm rot="16200000" flipH="1">
            <a:off x="13648880" y="2751920"/>
            <a:ext cx="658308" cy="898128"/>
          </a:xfrm>
          <a:prstGeom prst="curvedConnector3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Oval 90">
            <a:extLst>
              <a:ext uri="{FF2B5EF4-FFF2-40B4-BE49-F238E27FC236}">
                <a16:creationId xmlns:a16="http://schemas.microsoft.com/office/drawing/2014/main" id="{E514AE9E-908C-4059-9B44-D5004BA5C8DE}"/>
              </a:ext>
            </a:extLst>
          </p:cNvPr>
          <p:cNvSpPr/>
          <p:nvPr/>
        </p:nvSpPr>
        <p:spPr>
          <a:xfrm>
            <a:off x="15063606" y="5253958"/>
            <a:ext cx="3277928" cy="2021469"/>
          </a:xfrm>
          <a:prstGeom prst="ellipse">
            <a:avLst/>
          </a:prstGeom>
          <a:solidFill>
            <a:srgbClr val="D59FDD"/>
          </a:solidFill>
          <a:ln>
            <a:solidFill>
              <a:srgbClr val="B557C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More speech therapy (wanting more):</a:t>
            </a:r>
            <a:endParaRPr lang="en-AU" sz="1400" dirty="0">
              <a:solidFill>
                <a:schemeClr val="tx1"/>
              </a:solidFill>
            </a:endParaRPr>
          </a:p>
          <a:p>
            <a:pPr algn="ctr"/>
            <a:r>
              <a:rPr lang="en-AU" sz="1400" dirty="0">
                <a:solidFill>
                  <a:schemeClr val="tx1"/>
                </a:solidFill>
              </a:rPr>
              <a:t>Limited access to longer-term care, more intensive speech therapy in hospital and funded private speech therapy sessions in community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1C950068-734E-47DA-B448-7DEBF947CA46}"/>
              </a:ext>
            </a:extLst>
          </p:cNvPr>
          <p:cNvSpPr/>
          <p:nvPr/>
        </p:nvSpPr>
        <p:spPr>
          <a:xfrm>
            <a:off x="17839762" y="3901633"/>
            <a:ext cx="3306612" cy="2021469"/>
          </a:xfrm>
          <a:prstGeom prst="ellipse">
            <a:avLst/>
          </a:prstGeom>
          <a:solidFill>
            <a:srgbClr val="D59FDD"/>
          </a:solidFill>
          <a:ln>
            <a:solidFill>
              <a:srgbClr val="B557C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Inequitable access to specialist care:</a:t>
            </a:r>
            <a:endParaRPr lang="en-AU" sz="1400" dirty="0">
              <a:solidFill>
                <a:schemeClr val="tx1"/>
              </a:solidFill>
            </a:endParaRPr>
          </a:p>
          <a:p>
            <a:pPr algn="ctr"/>
            <a:r>
              <a:rPr lang="en-AU" sz="1400" dirty="0">
                <a:solidFill>
                  <a:schemeClr val="tx1"/>
                </a:solidFill>
              </a:rPr>
              <a:t>People with aphasia need equitable access to specialist care across geographic remoteness and aphasia severity.</a:t>
            </a: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22209B00-43A2-4577-B008-3663F6D4EAAF}"/>
              </a:ext>
            </a:extLst>
          </p:cNvPr>
          <p:cNvSpPr/>
          <p:nvPr/>
        </p:nvSpPr>
        <p:spPr>
          <a:xfrm>
            <a:off x="18452257" y="6687660"/>
            <a:ext cx="2582984" cy="1991207"/>
          </a:xfrm>
          <a:prstGeom prst="ellipse">
            <a:avLst/>
          </a:prstGeom>
          <a:solidFill>
            <a:srgbClr val="D59FDD"/>
          </a:solidFill>
          <a:ln>
            <a:solidFill>
              <a:srgbClr val="B557C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Peer support is important: </a:t>
            </a:r>
            <a:r>
              <a:rPr lang="en-AU" sz="1400" dirty="0">
                <a:solidFill>
                  <a:schemeClr val="tx1"/>
                </a:solidFill>
              </a:rPr>
              <a:t>Access to group therapy and peer support groups are limited - I felt left out not being able to connect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19A7770F-DF7E-40DB-A99F-9F4BA6685950}"/>
              </a:ext>
            </a:extLst>
          </p:cNvPr>
          <p:cNvSpPr/>
          <p:nvPr/>
        </p:nvSpPr>
        <p:spPr>
          <a:xfrm>
            <a:off x="14748971" y="7665149"/>
            <a:ext cx="3464645" cy="1424609"/>
          </a:xfrm>
          <a:prstGeom prst="ellipse">
            <a:avLst/>
          </a:prstGeom>
          <a:solidFill>
            <a:srgbClr val="D59FDD"/>
          </a:solidFill>
          <a:ln>
            <a:solidFill>
              <a:srgbClr val="B557C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Support for transitioning back home:</a:t>
            </a:r>
            <a:r>
              <a:rPr lang="en-AU" sz="1400" dirty="0">
                <a:solidFill>
                  <a:schemeClr val="tx1"/>
                </a:solidFill>
              </a:rPr>
              <a:t> I didn't feel prepared for the outside world - like a door slamming in your face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318157FB-74A4-432D-9BD5-D221524EFE95}"/>
              </a:ext>
            </a:extLst>
          </p:cNvPr>
          <p:cNvSpPr/>
          <p:nvPr/>
        </p:nvSpPr>
        <p:spPr>
          <a:xfrm>
            <a:off x="17761692" y="9006233"/>
            <a:ext cx="2913561" cy="1424609"/>
          </a:xfrm>
          <a:prstGeom prst="ellipse">
            <a:avLst/>
          </a:prstGeom>
          <a:solidFill>
            <a:srgbClr val="D59FDD"/>
          </a:solidFill>
          <a:ln>
            <a:solidFill>
              <a:srgbClr val="B557C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Aphasia impacts access to care: </a:t>
            </a:r>
            <a:r>
              <a:rPr lang="en-AU" sz="1400" dirty="0">
                <a:solidFill>
                  <a:schemeClr val="tx1"/>
                </a:solidFill>
              </a:rPr>
              <a:t>You can't just pick up the phone and call lifeline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9B266BB4-E800-421F-848B-D7E096F7A83A}"/>
              </a:ext>
            </a:extLst>
          </p:cNvPr>
          <p:cNvSpPr/>
          <p:nvPr/>
        </p:nvSpPr>
        <p:spPr>
          <a:xfrm>
            <a:off x="14526444" y="10246322"/>
            <a:ext cx="3862390" cy="1796114"/>
          </a:xfrm>
          <a:prstGeom prst="ellipse">
            <a:avLst/>
          </a:prstGeom>
          <a:solidFill>
            <a:srgbClr val="B3B6DF"/>
          </a:solidFill>
          <a:ln>
            <a:solidFill>
              <a:srgbClr val="7A80CA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>
                <a:solidFill>
                  <a:schemeClr val="tx1"/>
                </a:solidFill>
              </a:rPr>
              <a:t>Personal limitations:</a:t>
            </a:r>
            <a:endParaRPr lang="en-AU" sz="1400">
              <a:solidFill>
                <a:schemeClr val="tx1"/>
              </a:solidFill>
            </a:endParaRPr>
          </a:p>
          <a:p>
            <a:pPr algn="ctr"/>
            <a:r>
              <a:rPr lang="en-AU" sz="1400">
                <a:solidFill>
                  <a:schemeClr val="tx1"/>
                </a:solidFill>
              </a:rPr>
              <a:t>Needing ongoing support to help them manage physical and emotional impacts of aphasia - everything was a challenge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33100ECC-DE4F-44E8-BC81-D7EA227C96C6}"/>
              </a:ext>
            </a:extLst>
          </p:cNvPr>
          <p:cNvSpPr/>
          <p:nvPr/>
        </p:nvSpPr>
        <p:spPr>
          <a:xfrm>
            <a:off x="17240627" y="11978156"/>
            <a:ext cx="2586705" cy="1424609"/>
          </a:xfrm>
          <a:prstGeom prst="ellipse">
            <a:avLst/>
          </a:prstGeom>
          <a:solidFill>
            <a:srgbClr val="B3B6DF"/>
          </a:solidFill>
          <a:ln>
            <a:solidFill>
              <a:srgbClr val="7A80CA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Life with aphasia: </a:t>
            </a:r>
            <a:endParaRPr lang="en-AU" sz="1400" dirty="0">
              <a:solidFill>
                <a:schemeClr val="tx1"/>
              </a:solidFill>
            </a:endParaRPr>
          </a:p>
          <a:p>
            <a:pPr algn="ctr"/>
            <a:r>
              <a:rPr lang="en-AU" sz="1400" dirty="0">
                <a:solidFill>
                  <a:schemeClr val="tx1"/>
                </a:solidFill>
              </a:rPr>
              <a:t>Support learning to understand and manage life with aphasia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C1915B66-0755-49C9-A26C-1119ADB65453}"/>
              </a:ext>
            </a:extLst>
          </p:cNvPr>
          <p:cNvSpPr/>
          <p:nvPr/>
        </p:nvSpPr>
        <p:spPr>
          <a:xfrm>
            <a:off x="7346392" y="10611879"/>
            <a:ext cx="2999817" cy="2144973"/>
          </a:xfrm>
          <a:prstGeom prst="ellipse">
            <a:avLst/>
          </a:prstGeom>
          <a:solidFill>
            <a:srgbClr val="ABD9F5"/>
          </a:solidFill>
          <a:ln>
            <a:solidFill>
              <a:srgbClr val="6CB9F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Consistency of service providers:</a:t>
            </a:r>
            <a:endParaRPr lang="en-AU" sz="1400" dirty="0">
              <a:solidFill>
                <a:schemeClr val="tx1"/>
              </a:solidFill>
            </a:endParaRPr>
          </a:p>
          <a:p>
            <a:pPr algn="ctr"/>
            <a:r>
              <a:rPr lang="en-AU" sz="1400" dirty="0">
                <a:solidFill>
                  <a:schemeClr val="tx1"/>
                </a:solidFill>
              </a:rPr>
              <a:t>Having to retell your story as clinicians change - going through your experience again wasn't good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033D91E0-E014-4C2F-B8D8-75E77C4D1427}"/>
              </a:ext>
            </a:extLst>
          </p:cNvPr>
          <p:cNvSpPr/>
          <p:nvPr/>
        </p:nvSpPr>
        <p:spPr>
          <a:xfrm>
            <a:off x="10624077" y="11236648"/>
            <a:ext cx="3021811" cy="2021744"/>
          </a:xfrm>
          <a:prstGeom prst="ellipse">
            <a:avLst/>
          </a:prstGeom>
          <a:solidFill>
            <a:srgbClr val="ABD9F5"/>
          </a:solidFill>
          <a:ln>
            <a:solidFill>
              <a:srgbClr val="6CB9F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Dissatisfaction with speech pathology services: </a:t>
            </a:r>
            <a:r>
              <a:rPr lang="en-AU" sz="1400" dirty="0">
                <a:solidFill>
                  <a:schemeClr val="tx1"/>
                </a:solidFill>
              </a:rPr>
              <a:t>Need personalised, engaging and intensive therapy - I'm old school I don't like apps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15BDC15E-03C2-4C70-B377-4CAF1EC02AEF}"/>
              </a:ext>
            </a:extLst>
          </p:cNvPr>
          <p:cNvSpPr/>
          <p:nvPr/>
        </p:nvSpPr>
        <p:spPr>
          <a:xfrm>
            <a:off x="13086769" y="12833031"/>
            <a:ext cx="3862390" cy="1932404"/>
          </a:xfrm>
          <a:prstGeom prst="ellipse">
            <a:avLst/>
          </a:prstGeom>
          <a:solidFill>
            <a:srgbClr val="ABD9F5"/>
          </a:solidFill>
          <a:ln>
            <a:solidFill>
              <a:srgbClr val="6CB9F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Being cut off:</a:t>
            </a:r>
            <a:endParaRPr lang="en-AU" sz="1400" dirty="0">
              <a:solidFill>
                <a:schemeClr val="tx1"/>
              </a:solidFill>
            </a:endParaRPr>
          </a:p>
          <a:p>
            <a:pPr algn="ctr"/>
            <a:r>
              <a:rPr lang="en-AU" sz="1400" dirty="0">
                <a:solidFill>
                  <a:schemeClr val="tx1"/>
                </a:solidFill>
              </a:rPr>
              <a:t>Felt cut off when therapy and support ends: needing more and ongoing service provision or access to support to re-connect with available services</a:t>
            </a: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776C77D5-2EEE-4709-94CC-1A6BF685F31E}"/>
              </a:ext>
            </a:extLst>
          </p:cNvPr>
          <p:cNvSpPr/>
          <p:nvPr/>
        </p:nvSpPr>
        <p:spPr>
          <a:xfrm>
            <a:off x="8236776" y="13134957"/>
            <a:ext cx="3862390" cy="1796114"/>
          </a:xfrm>
          <a:prstGeom prst="ellipse">
            <a:avLst/>
          </a:prstGeom>
          <a:solidFill>
            <a:srgbClr val="ABD9F5"/>
          </a:solidFill>
          <a:ln>
            <a:solidFill>
              <a:srgbClr val="6CB9F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Dissatisfaction with healthcare service: </a:t>
            </a:r>
            <a:r>
              <a:rPr lang="en-AU" sz="1400" dirty="0">
                <a:solidFill>
                  <a:schemeClr val="tx1"/>
                </a:solidFill>
              </a:rPr>
              <a:t>Care providers need experience and knowledge of aphasia to support communication while organising, scheduling or managing care</a:t>
            </a: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EDBE895B-53C9-40D2-86D4-E9DAAB45B183}"/>
              </a:ext>
            </a:extLst>
          </p:cNvPr>
          <p:cNvSpPr/>
          <p:nvPr/>
        </p:nvSpPr>
        <p:spPr>
          <a:xfrm>
            <a:off x="1380681" y="12971301"/>
            <a:ext cx="3267606" cy="1878741"/>
          </a:xfrm>
          <a:prstGeom prst="ellipse">
            <a:avLst/>
          </a:prstGeom>
          <a:solidFill>
            <a:srgbClr val="9EDCCF"/>
          </a:solidFill>
          <a:ln>
            <a:solidFill>
              <a:srgbClr val="51C3AC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Travel and location:</a:t>
            </a:r>
            <a:endParaRPr lang="en-AU" sz="1400" dirty="0">
              <a:solidFill>
                <a:schemeClr val="tx1"/>
              </a:solidFill>
            </a:endParaRPr>
          </a:p>
          <a:p>
            <a:pPr algn="ctr"/>
            <a:r>
              <a:rPr lang="en-AU" sz="1400" dirty="0">
                <a:solidFill>
                  <a:schemeClr val="tx1"/>
                </a:solidFill>
              </a:rPr>
              <a:t>Delays waiting for service providers to come to remote areas or associated with travelling long distances to receive care</a:t>
            </a: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FDD361C7-9321-46A2-B5E5-838C2E7EE13D}"/>
              </a:ext>
            </a:extLst>
          </p:cNvPr>
          <p:cNvSpPr/>
          <p:nvPr/>
        </p:nvSpPr>
        <p:spPr>
          <a:xfrm>
            <a:off x="4454639" y="11424845"/>
            <a:ext cx="3056811" cy="2276207"/>
          </a:xfrm>
          <a:prstGeom prst="ellipse">
            <a:avLst/>
          </a:prstGeom>
          <a:solidFill>
            <a:srgbClr val="9EDCCF"/>
          </a:solidFill>
          <a:ln>
            <a:solidFill>
              <a:srgbClr val="51C3AC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Waiting around for therapist to turn up: </a:t>
            </a:r>
            <a:r>
              <a:rPr lang="en-AU" sz="1400" dirty="0">
                <a:solidFill>
                  <a:schemeClr val="tx1"/>
                </a:solidFill>
              </a:rPr>
              <a:t>therapists should explain delays in a way that supports understanding (waiting in the hospital, or at home)</a:t>
            </a: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4B0843AA-F1B6-4F1D-A48B-7C5A56D3B1FF}"/>
              </a:ext>
            </a:extLst>
          </p:cNvPr>
          <p:cNvSpPr/>
          <p:nvPr/>
        </p:nvSpPr>
        <p:spPr>
          <a:xfrm>
            <a:off x="534185" y="11158274"/>
            <a:ext cx="3267607" cy="1352953"/>
          </a:xfrm>
          <a:prstGeom prst="ellipse">
            <a:avLst/>
          </a:prstGeom>
          <a:solidFill>
            <a:srgbClr val="9EDCCF"/>
          </a:solidFill>
          <a:ln>
            <a:solidFill>
              <a:srgbClr val="51C3AC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>
                <a:solidFill>
                  <a:schemeClr val="tx1"/>
                </a:solidFill>
              </a:rPr>
              <a:t>Accessing care: </a:t>
            </a:r>
            <a:endParaRPr lang="en-AU" sz="1600" dirty="0">
              <a:solidFill>
                <a:schemeClr val="tx1"/>
              </a:solidFill>
            </a:endParaRPr>
          </a:p>
          <a:p>
            <a:pPr algn="ctr"/>
            <a:r>
              <a:rPr lang="en-AU" sz="1600" dirty="0">
                <a:solidFill>
                  <a:schemeClr val="tx1"/>
                </a:solidFill>
              </a:rPr>
              <a:t>Service delays associated with covid, or getting to hospital in an emergency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59493EF0-6BB0-46EB-83F9-F631BCB7691C}"/>
              </a:ext>
            </a:extLst>
          </p:cNvPr>
          <p:cNvSpPr/>
          <p:nvPr/>
        </p:nvSpPr>
        <p:spPr>
          <a:xfrm>
            <a:off x="1065660" y="9460812"/>
            <a:ext cx="3320715" cy="1580491"/>
          </a:xfrm>
          <a:prstGeom prst="ellipse">
            <a:avLst/>
          </a:prstGeom>
          <a:solidFill>
            <a:srgbClr val="9EDCCF"/>
          </a:solidFill>
          <a:ln>
            <a:solidFill>
              <a:srgbClr val="51C3AC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>
                <a:solidFill>
                  <a:schemeClr val="tx1"/>
                </a:solidFill>
              </a:rPr>
              <a:t>Joining a queue to wait: </a:t>
            </a:r>
            <a:endParaRPr lang="en-AU" sz="1600" dirty="0">
              <a:solidFill>
                <a:schemeClr val="tx1"/>
              </a:solidFill>
            </a:endParaRPr>
          </a:p>
          <a:p>
            <a:pPr algn="ctr"/>
            <a:r>
              <a:rPr lang="en-AU" sz="1600" dirty="0">
                <a:solidFill>
                  <a:schemeClr val="tx1"/>
                </a:solidFill>
              </a:rPr>
              <a:t>Delays associated with transitioning between service providers - waiting for therapy to start</a:t>
            </a: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69FB364E-325E-4E29-864C-6BFE82AA2BB6}"/>
              </a:ext>
            </a:extLst>
          </p:cNvPr>
          <p:cNvSpPr/>
          <p:nvPr/>
        </p:nvSpPr>
        <p:spPr>
          <a:xfrm>
            <a:off x="8805" y="6239703"/>
            <a:ext cx="3486093" cy="2164275"/>
          </a:xfrm>
          <a:prstGeom prst="ellipse">
            <a:avLst/>
          </a:prstGeom>
          <a:solidFill>
            <a:srgbClr val="A0EBEE"/>
          </a:solidFill>
          <a:ln>
            <a:solidFill>
              <a:srgbClr val="57DCE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It felt like a prison:</a:t>
            </a:r>
            <a:endParaRPr lang="en-AU" sz="1400" dirty="0">
              <a:solidFill>
                <a:schemeClr val="tx1"/>
              </a:solidFill>
            </a:endParaRPr>
          </a:p>
          <a:p>
            <a:pPr algn="ctr"/>
            <a:r>
              <a:rPr lang="en-AU" sz="1400" dirty="0">
                <a:solidFill>
                  <a:schemeClr val="tx1"/>
                </a:solidFill>
              </a:rPr>
              <a:t>Hospital lacked meaningful stimulation, opportunities to communicate or suitable entertainment options - no one to take you outside locked doors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0A1B31D6-A66F-4156-A562-8169E55D3360}"/>
              </a:ext>
            </a:extLst>
          </p:cNvPr>
          <p:cNvSpPr/>
          <p:nvPr/>
        </p:nvSpPr>
        <p:spPr>
          <a:xfrm>
            <a:off x="449586" y="3789463"/>
            <a:ext cx="3795844" cy="1580491"/>
          </a:xfrm>
          <a:prstGeom prst="ellipse">
            <a:avLst/>
          </a:prstGeom>
          <a:solidFill>
            <a:srgbClr val="A0EBEE"/>
          </a:solidFill>
          <a:ln>
            <a:solidFill>
              <a:srgbClr val="57DCE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Surviving in hospital:</a:t>
            </a:r>
            <a:endParaRPr lang="en-AU" sz="1400" dirty="0">
              <a:solidFill>
                <a:schemeClr val="tx1"/>
              </a:solidFill>
            </a:endParaRPr>
          </a:p>
          <a:p>
            <a:pPr algn="ctr"/>
            <a:r>
              <a:rPr lang="en-AU" sz="1400" dirty="0">
                <a:solidFill>
                  <a:schemeClr val="tx1"/>
                </a:solidFill>
              </a:rPr>
              <a:t>Hospital environments are confusing and stressful for a person with aphasia (procedures or processes not clearly explained)</a:t>
            </a: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9960F6D2-40F4-4FB2-9F15-2F8F8C4E43C8}"/>
              </a:ext>
            </a:extLst>
          </p:cNvPr>
          <p:cNvSpPr/>
          <p:nvPr/>
        </p:nvSpPr>
        <p:spPr>
          <a:xfrm>
            <a:off x="2997830" y="5222544"/>
            <a:ext cx="3156697" cy="1463402"/>
          </a:xfrm>
          <a:prstGeom prst="ellipse">
            <a:avLst/>
          </a:prstGeom>
          <a:solidFill>
            <a:srgbClr val="A0EBEE"/>
          </a:solidFill>
          <a:ln>
            <a:solidFill>
              <a:srgbClr val="57DCE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Nothing to do:</a:t>
            </a:r>
            <a:endParaRPr lang="en-AU" sz="1400" dirty="0">
              <a:solidFill>
                <a:schemeClr val="tx1"/>
              </a:solidFill>
            </a:endParaRPr>
          </a:p>
          <a:p>
            <a:pPr algn="ctr"/>
            <a:r>
              <a:rPr lang="en-AU" sz="1400" dirty="0">
                <a:solidFill>
                  <a:schemeClr val="tx1"/>
                </a:solidFill>
              </a:rPr>
              <a:t>Hospital environment held limited stimulation for a person with aphasia during weekends</a:t>
            </a: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25322980-3BA0-42B0-BBA2-20818DEE2C30}"/>
              </a:ext>
            </a:extLst>
          </p:cNvPr>
          <p:cNvSpPr/>
          <p:nvPr/>
        </p:nvSpPr>
        <p:spPr>
          <a:xfrm>
            <a:off x="3496070" y="7562843"/>
            <a:ext cx="3414246" cy="1265973"/>
          </a:xfrm>
          <a:prstGeom prst="ellipse">
            <a:avLst/>
          </a:prstGeom>
          <a:solidFill>
            <a:srgbClr val="A0EBEE"/>
          </a:solidFill>
          <a:ln>
            <a:solidFill>
              <a:srgbClr val="57DCE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I just wanted to go home:</a:t>
            </a:r>
            <a:endParaRPr lang="en-AU" sz="1400" dirty="0">
              <a:solidFill>
                <a:schemeClr val="tx1"/>
              </a:solidFill>
            </a:endParaRPr>
          </a:p>
          <a:p>
            <a:pPr algn="ctr"/>
            <a:r>
              <a:rPr lang="en-AU" sz="1400" dirty="0">
                <a:solidFill>
                  <a:schemeClr val="tx1"/>
                </a:solidFill>
              </a:rPr>
              <a:t>Wanting to leave the hospital environment, and receive care from home</a:t>
            </a: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EA81CCF1-0278-4C9A-84AC-2C989D0856F0}"/>
              </a:ext>
            </a:extLst>
          </p:cNvPr>
          <p:cNvSpPr/>
          <p:nvPr/>
        </p:nvSpPr>
        <p:spPr>
          <a:xfrm>
            <a:off x="408703" y="309197"/>
            <a:ext cx="4441086" cy="2164274"/>
          </a:xfrm>
          <a:prstGeom prst="ellipse">
            <a:avLst/>
          </a:prstGeom>
          <a:solidFill>
            <a:srgbClr val="E7F5A2"/>
          </a:solidFill>
          <a:ln>
            <a:solidFill>
              <a:srgbClr val="DDEE7B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Communication competence:</a:t>
            </a:r>
            <a:endParaRPr lang="en-AU" sz="1400" dirty="0">
              <a:solidFill>
                <a:schemeClr val="tx1"/>
              </a:solidFill>
            </a:endParaRPr>
          </a:p>
          <a:p>
            <a:pPr algn="ctr"/>
            <a:r>
              <a:rPr lang="en-AU" sz="1400" dirty="0">
                <a:solidFill>
                  <a:schemeClr val="tx1"/>
                </a:solidFill>
              </a:rPr>
              <a:t>Emotional impact of health service encounters where communication competence is not acknowledged - no one spoke to me or anything, just came in and just did, no one really cared</a:t>
            </a: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F917CF6E-513B-4198-9259-DF8A798390E1}"/>
              </a:ext>
            </a:extLst>
          </p:cNvPr>
          <p:cNvSpPr/>
          <p:nvPr/>
        </p:nvSpPr>
        <p:spPr>
          <a:xfrm>
            <a:off x="5367971" y="188279"/>
            <a:ext cx="3956842" cy="1580491"/>
          </a:xfrm>
          <a:prstGeom prst="ellipse">
            <a:avLst/>
          </a:prstGeom>
          <a:solidFill>
            <a:srgbClr val="E7F5A2"/>
          </a:solidFill>
          <a:ln>
            <a:solidFill>
              <a:srgbClr val="DDEE7B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Unsupported transition home: </a:t>
            </a:r>
            <a:endParaRPr lang="en-AU" sz="1400" dirty="0">
              <a:solidFill>
                <a:schemeClr val="tx1"/>
              </a:solidFill>
            </a:endParaRPr>
          </a:p>
          <a:p>
            <a:pPr algn="ctr"/>
            <a:r>
              <a:rPr lang="en-AU" sz="1400" dirty="0">
                <a:solidFill>
                  <a:schemeClr val="tx1"/>
                </a:solidFill>
              </a:rPr>
              <a:t>Emotional impact of not feeling supported or prepared for transitioning home – went from having hope to despair</a:t>
            </a: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1DBA3632-6E70-4D65-8736-C832B3CFBDE8}"/>
              </a:ext>
            </a:extLst>
          </p:cNvPr>
          <p:cNvSpPr/>
          <p:nvPr/>
        </p:nvSpPr>
        <p:spPr>
          <a:xfrm>
            <a:off x="7075990" y="1859557"/>
            <a:ext cx="3217003" cy="1580491"/>
          </a:xfrm>
          <a:prstGeom prst="ellipse">
            <a:avLst/>
          </a:prstGeom>
          <a:solidFill>
            <a:srgbClr val="E7F5A2"/>
          </a:solidFill>
          <a:ln>
            <a:solidFill>
              <a:srgbClr val="DDEE7B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Healthcare service interactions:</a:t>
            </a:r>
            <a:endParaRPr lang="en-AU" sz="1400" dirty="0">
              <a:solidFill>
                <a:schemeClr val="tx1"/>
              </a:solidFill>
            </a:endParaRPr>
          </a:p>
          <a:p>
            <a:pPr algn="ctr"/>
            <a:r>
              <a:rPr lang="en-AU" sz="1400" dirty="0">
                <a:solidFill>
                  <a:schemeClr val="tx1"/>
                </a:solidFill>
              </a:rPr>
              <a:t>Emotional impact of healthcare service interactions for a person with aphasia</a:t>
            </a: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0783965B-EDCF-4373-9C4F-E3A0CEBBB1E3}"/>
              </a:ext>
            </a:extLst>
          </p:cNvPr>
          <p:cNvSpPr/>
          <p:nvPr/>
        </p:nvSpPr>
        <p:spPr>
          <a:xfrm>
            <a:off x="3440986" y="2376565"/>
            <a:ext cx="3301587" cy="1580491"/>
          </a:xfrm>
          <a:prstGeom prst="ellipse">
            <a:avLst/>
          </a:prstGeom>
          <a:solidFill>
            <a:srgbClr val="E7F5A2"/>
          </a:solidFill>
          <a:ln>
            <a:solidFill>
              <a:srgbClr val="DDEE7B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Impact of aphasia:</a:t>
            </a:r>
            <a:endParaRPr lang="en-AU" sz="1400" dirty="0">
              <a:solidFill>
                <a:schemeClr val="tx1"/>
              </a:solidFill>
            </a:endParaRPr>
          </a:p>
          <a:p>
            <a:pPr algn="ctr"/>
            <a:r>
              <a:rPr lang="en-AU" sz="1400" dirty="0">
                <a:solidFill>
                  <a:schemeClr val="tx1"/>
                </a:solidFill>
              </a:rPr>
              <a:t>Emotional impact of healthcare service experiences made worse by presence of aphasia</a:t>
            </a:r>
          </a:p>
        </p:txBody>
      </p:sp>
      <p:cxnSp>
        <p:nvCxnSpPr>
          <p:cNvPr id="122" name="Connector: Curved 121">
            <a:extLst>
              <a:ext uri="{FF2B5EF4-FFF2-40B4-BE49-F238E27FC236}">
                <a16:creationId xmlns:a16="http://schemas.microsoft.com/office/drawing/2014/main" id="{CE1B83C3-36E9-4A6A-A7E8-E32C0AAFA1AA}"/>
              </a:ext>
            </a:extLst>
          </p:cNvPr>
          <p:cNvCxnSpPr>
            <a:cxnSpLocks/>
            <a:stCxn id="6" idx="7"/>
            <a:endCxn id="91" idx="2"/>
          </p:cNvCxnSpPr>
          <p:nvPr/>
        </p:nvCxnSpPr>
        <p:spPr>
          <a:xfrm rot="5400000" flipH="1" flipV="1">
            <a:off x="14430546" y="5887952"/>
            <a:ext cx="256318" cy="1009801"/>
          </a:xfrm>
          <a:prstGeom prst="curvedConnector2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Connector: Curved 128">
            <a:extLst>
              <a:ext uri="{FF2B5EF4-FFF2-40B4-BE49-F238E27FC236}">
                <a16:creationId xmlns:a16="http://schemas.microsoft.com/office/drawing/2014/main" id="{A29D88CA-CFD2-4D66-8B58-B4D089E1D484}"/>
              </a:ext>
            </a:extLst>
          </p:cNvPr>
          <p:cNvCxnSpPr>
            <a:cxnSpLocks/>
            <a:stCxn id="6" idx="5"/>
            <a:endCxn id="95" idx="2"/>
          </p:cNvCxnSpPr>
          <p:nvPr/>
        </p:nvCxnSpPr>
        <p:spPr>
          <a:xfrm rot="16200000" flipH="1">
            <a:off x="14758535" y="6715381"/>
            <a:ext cx="2298426" cy="3707887"/>
          </a:xfrm>
          <a:prstGeom prst="curvedConnector2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Connector: Curved 132">
            <a:extLst>
              <a:ext uri="{FF2B5EF4-FFF2-40B4-BE49-F238E27FC236}">
                <a16:creationId xmlns:a16="http://schemas.microsoft.com/office/drawing/2014/main" id="{F55ED02C-7DB0-4B0C-A973-2E71991537CC}"/>
              </a:ext>
            </a:extLst>
          </p:cNvPr>
          <p:cNvCxnSpPr>
            <a:cxnSpLocks/>
            <a:endCxn id="95" idx="1"/>
          </p:cNvCxnSpPr>
          <p:nvPr/>
        </p:nvCxnSpPr>
        <p:spPr>
          <a:xfrm>
            <a:off x="17377141" y="8974416"/>
            <a:ext cx="811232" cy="240446"/>
          </a:xfrm>
          <a:prstGeom prst="curvedConnector2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Connector: Curved 137">
            <a:extLst>
              <a:ext uri="{FF2B5EF4-FFF2-40B4-BE49-F238E27FC236}">
                <a16:creationId xmlns:a16="http://schemas.microsoft.com/office/drawing/2014/main" id="{577EA767-6ED2-4A9C-BE23-BEDE93EEA006}"/>
              </a:ext>
            </a:extLst>
          </p:cNvPr>
          <p:cNvCxnSpPr>
            <a:cxnSpLocks/>
            <a:stCxn id="92" idx="5"/>
            <a:endCxn id="95" idx="6"/>
          </p:cNvCxnSpPr>
          <p:nvPr/>
        </p:nvCxnSpPr>
        <p:spPr>
          <a:xfrm rot="16200000" flipH="1">
            <a:off x="18622956" y="7666240"/>
            <a:ext cx="4091473" cy="13121"/>
          </a:xfrm>
          <a:prstGeom prst="curvedConnector4">
            <a:avLst>
              <a:gd name="adj1" fmla="val 28832"/>
              <a:gd name="adj2" fmla="val 4416523"/>
            </a:avLst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Connector: Curved 142">
            <a:extLst>
              <a:ext uri="{FF2B5EF4-FFF2-40B4-BE49-F238E27FC236}">
                <a16:creationId xmlns:a16="http://schemas.microsoft.com/office/drawing/2014/main" id="{D13363CB-68BB-4E89-99B4-E800257ED93D}"/>
              </a:ext>
            </a:extLst>
          </p:cNvPr>
          <p:cNvCxnSpPr>
            <a:cxnSpLocks/>
            <a:stCxn id="96" idx="6"/>
            <a:endCxn id="97" idx="7"/>
          </p:cNvCxnSpPr>
          <p:nvPr/>
        </p:nvCxnSpPr>
        <p:spPr>
          <a:xfrm>
            <a:off x="18388834" y="11144379"/>
            <a:ext cx="1059684" cy="1042406"/>
          </a:xfrm>
          <a:prstGeom prst="curvedConnector2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Connector: Curved 147">
            <a:extLst>
              <a:ext uri="{FF2B5EF4-FFF2-40B4-BE49-F238E27FC236}">
                <a16:creationId xmlns:a16="http://schemas.microsoft.com/office/drawing/2014/main" id="{4CD9CFF2-ED25-4665-AA27-0DFBC1E077FC}"/>
              </a:ext>
            </a:extLst>
          </p:cNvPr>
          <p:cNvCxnSpPr>
            <a:cxnSpLocks/>
            <a:stCxn id="6" idx="7"/>
          </p:cNvCxnSpPr>
          <p:nvPr/>
        </p:nvCxnSpPr>
        <p:spPr>
          <a:xfrm rot="5400000" flipH="1" flipV="1">
            <a:off x="15052630" y="3781952"/>
            <a:ext cx="1740235" cy="3737885"/>
          </a:xfrm>
          <a:prstGeom prst="curvedConnector2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Connector: Curved 150">
            <a:extLst>
              <a:ext uri="{FF2B5EF4-FFF2-40B4-BE49-F238E27FC236}">
                <a16:creationId xmlns:a16="http://schemas.microsoft.com/office/drawing/2014/main" id="{85E9CB16-0CB4-4754-BA98-2E80D006D7D5}"/>
              </a:ext>
            </a:extLst>
          </p:cNvPr>
          <p:cNvCxnSpPr>
            <a:cxnSpLocks/>
            <a:stCxn id="94" idx="7"/>
            <a:endCxn id="92" idx="4"/>
          </p:cNvCxnSpPr>
          <p:nvPr/>
        </p:nvCxnSpPr>
        <p:spPr>
          <a:xfrm rot="5400000" flipH="1" flipV="1">
            <a:off x="17624311" y="6005021"/>
            <a:ext cx="1950676" cy="1786838"/>
          </a:xfrm>
          <a:prstGeom prst="curvedConnector3">
            <a:avLst>
              <a:gd name="adj1" fmla="val 50000"/>
            </a:avLst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Connector: Curved 157">
            <a:extLst>
              <a:ext uri="{FF2B5EF4-FFF2-40B4-BE49-F238E27FC236}">
                <a16:creationId xmlns:a16="http://schemas.microsoft.com/office/drawing/2014/main" id="{D4D8EB22-1010-46B7-95C6-37682EAB0388}"/>
              </a:ext>
            </a:extLst>
          </p:cNvPr>
          <p:cNvCxnSpPr>
            <a:cxnSpLocks/>
            <a:stCxn id="6" idx="6"/>
            <a:endCxn id="93" idx="2"/>
          </p:cNvCxnSpPr>
          <p:nvPr/>
        </p:nvCxnSpPr>
        <p:spPr>
          <a:xfrm>
            <a:off x="14373041" y="6970562"/>
            <a:ext cx="4079216" cy="712702"/>
          </a:xfrm>
          <a:prstGeom prst="curvedConnector3">
            <a:avLst>
              <a:gd name="adj1" fmla="val 38792"/>
            </a:avLst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9" name="Connector: Curved 168">
            <a:extLst>
              <a:ext uri="{FF2B5EF4-FFF2-40B4-BE49-F238E27FC236}">
                <a16:creationId xmlns:a16="http://schemas.microsoft.com/office/drawing/2014/main" id="{4D177875-D8F9-41A7-9743-4D3D3B64815C}"/>
              </a:ext>
            </a:extLst>
          </p:cNvPr>
          <p:cNvCxnSpPr>
            <a:cxnSpLocks/>
            <a:stCxn id="7" idx="6"/>
            <a:endCxn id="96" idx="0"/>
          </p:cNvCxnSpPr>
          <p:nvPr/>
        </p:nvCxnSpPr>
        <p:spPr>
          <a:xfrm>
            <a:off x="14928625" y="9617820"/>
            <a:ext cx="1529014" cy="628502"/>
          </a:xfrm>
          <a:prstGeom prst="curvedConnector2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Connector: Curved 171">
            <a:extLst>
              <a:ext uri="{FF2B5EF4-FFF2-40B4-BE49-F238E27FC236}">
                <a16:creationId xmlns:a16="http://schemas.microsoft.com/office/drawing/2014/main" id="{175CBBBB-320B-4891-BDDB-F68EBB9CAA1F}"/>
              </a:ext>
            </a:extLst>
          </p:cNvPr>
          <p:cNvCxnSpPr>
            <a:cxnSpLocks/>
            <a:stCxn id="7" idx="4"/>
            <a:endCxn id="97" idx="2"/>
          </p:cNvCxnSpPr>
          <p:nvPr/>
        </p:nvCxnSpPr>
        <p:spPr>
          <a:xfrm rot="16200000" flipH="1">
            <a:off x="14355294" y="9805128"/>
            <a:ext cx="2311782" cy="3458883"/>
          </a:xfrm>
          <a:prstGeom prst="curvedConnector2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Connector: Curved 174">
            <a:extLst>
              <a:ext uri="{FF2B5EF4-FFF2-40B4-BE49-F238E27FC236}">
                <a16:creationId xmlns:a16="http://schemas.microsoft.com/office/drawing/2014/main" id="{FFAFE4B9-B092-4599-A5FA-B380E5098EAE}"/>
              </a:ext>
            </a:extLst>
          </p:cNvPr>
          <p:cNvCxnSpPr>
            <a:cxnSpLocks/>
            <a:stCxn id="8" idx="6"/>
            <a:endCxn id="101" idx="0"/>
          </p:cNvCxnSpPr>
          <p:nvPr/>
        </p:nvCxnSpPr>
        <p:spPr>
          <a:xfrm>
            <a:off x="11416096" y="9669983"/>
            <a:ext cx="718887" cy="1566665"/>
          </a:xfrm>
          <a:prstGeom prst="curvedConnector2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8" name="Connector: Curved 177">
            <a:extLst>
              <a:ext uri="{FF2B5EF4-FFF2-40B4-BE49-F238E27FC236}">
                <a16:creationId xmlns:a16="http://schemas.microsoft.com/office/drawing/2014/main" id="{442E6A25-B417-49A5-9003-566F2C68E66F}"/>
              </a:ext>
            </a:extLst>
          </p:cNvPr>
          <p:cNvCxnSpPr>
            <a:cxnSpLocks/>
            <a:stCxn id="8" idx="3"/>
            <a:endCxn id="100" idx="0"/>
          </p:cNvCxnSpPr>
          <p:nvPr/>
        </p:nvCxnSpPr>
        <p:spPr>
          <a:xfrm rot="5400000">
            <a:off x="8950330" y="10103962"/>
            <a:ext cx="403888" cy="611946"/>
          </a:xfrm>
          <a:prstGeom prst="curvedConnector3">
            <a:avLst>
              <a:gd name="adj1" fmla="val 50000"/>
            </a:avLst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1" name="Connector: Curved 180">
            <a:extLst>
              <a:ext uri="{FF2B5EF4-FFF2-40B4-BE49-F238E27FC236}">
                <a16:creationId xmlns:a16="http://schemas.microsoft.com/office/drawing/2014/main" id="{09AE35E0-B7EB-4FA9-8D06-67B25F05443F}"/>
              </a:ext>
            </a:extLst>
          </p:cNvPr>
          <p:cNvCxnSpPr>
            <a:cxnSpLocks/>
            <a:stCxn id="8" idx="5"/>
            <a:endCxn id="103" idx="0"/>
          </p:cNvCxnSpPr>
          <p:nvPr/>
        </p:nvCxnSpPr>
        <p:spPr>
          <a:xfrm rot="5400000">
            <a:off x="9160594" y="11215369"/>
            <a:ext cx="2926966" cy="912211"/>
          </a:xfrm>
          <a:prstGeom prst="curvedConnector3">
            <a:avLst>
              <a:gd name="adj1" fmla="val 50000"/>
            </a:avLst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Connector: Curved 195">
            <a:extLst>
              <a:ext uri="{FF2B5EF4-FFF2-40B4-BE49-F238E27FC236}">
                <a16:creationId xmlns:a16="http://schemas.microsoft.com/office/drawing/2014/main" id="{E9F7AF91-C116-48E7-90EF-44B2C4FD6003}"/>
              </a:ext>
            </a:extLst>
          </p:cNvPr>
          <p:cNvCxnSpPr>
            <a:cxnSpLocks/>
            <a:stCxn id="8" idx="5"/>
            <a:endCxn id="102" idx="0"/>
          </p:cNvCxnSpPr>
          <p:nvPr/>
        </p:nvCxnSpPr>
        <p:spPr>
          <a:xfrm rot="16200000" flipH="1">
            <a:off x="11736553" y="9551620"/>
            <a:ext cx="2625040" cy="3937782"/>
          </a:xfrm>
          <a:prstGeom prst="curvedConnector3">
            <a:avLst>
              <a:gd name="adj1" fmla="val 35486"/>
            </a:avLst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" name="Connector: Curved 205">
            <a:extLst>
              <a:ext uri="{FF2B5EF4-FFF2-40B4-BE49-F238E27FC236}">
                <a16:creationId xmlns:a16="http://schemas.microsoft.com/office/drawing/2014/main" id="{1A5C5E22-B21D-4C14-8CAA-33713BEBA744}"/>
              </a:ext>
            </a:extLst>
          </p:cNvPr>
          <p:cNvCxnSpPr>
            <a:cxnSpLocks/>
            <a:stCxn id="103" idx="6"/>
            <a:endCxn id="101" idx="4"/>
          </p:cNvCxnSpPr>
          <p:nvPr/>
        </p:nvCxnSpPr>
        <p:spPr>
          <a:xfrm flipV="1">
            <a:off x="12099166" y="13258392"/>
            <a:ext cx="35817" cy="774622"/>
          </a:xfrm>
          <a:prstGeom prst="curvedConnector2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9" name="Connector: Curved 208">
            <a:extLst>
              <a:ext uri="{FF2B5EF4-FFF2-40B4-BE49-F238E27FC236}">
                <a16:creationId xmlns:a16="http://schemas.microsoft.com/office/drawing/2014/main" id="{25787915-F4EA-4CE9-9637-E42849697427}"/>
              </a:ext>
            </a:extLst>
          </p:cNvPr>
          <p:cNvCxnSpPr>
            <a:cxnSpLocks/>
            <a:stCxn id="100" idx="4"/>
            <a:endCxn id="103" idx="0"/>
          </p:cNvCxnSpPr>
          <p:nvPr/>
        </p:nvCxnSpPr>
        <p:spPr>
          <a:xfrm rot="16200000" flipH="1">
            <a:off x="9318084" y="12285069"/>
            <a:ext cx="378105" cy="1321670"/>
          </a:xfrm>
          <a:prstGeom prst="curvedConnector3">
            <a:avLst>
              <a:gd name="adj1" fmla="val 50000"/>
            </a:avLst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7" name="Connector: Curved 216">
            <a:extLst>
              <a:ext uri="{FF2B5EF4-FFF2-40B4-BE49-F238E27FC236}">
                <a16:creationId xmlns:a16="http://schemas.microsoft.com/office/drawing/2014/main" id="{EA4CAC0F-DB9E-40CF-9AF4-8925708B4D17}"/>
              </a:ext>
            </a:extLst>
          </p:cNvPr>
          <p:cNvCxnSpPr>
            <a:cxnSpLocks/>
            <a:stCxn id="11" idx="2"/>
            <a:endCxn id="108" idx="7"/>
          </p:cNvCxnSpPr>
          <p:nvPr/>
        </p:nvCxnSpPr>
        <p:spPr>
          <a:xfrm rot="10800000">
            <a:off x="3900068" y="9692271"/>
            <a:ext cx="1621990" cy="26267"/>
          </a:xfrm>
          <a:prstGeom prst="curvedConnector4">
            <a:avLst>
              <a:gd name="adj1" fmla="val 35009"/>
              <a:gd name="adj2" fmla="val 970294"/>
            </a:avLst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0" name="Connector: Curved 219">
            <a:extLst>
              <a:ext uri="{FF2B5EF4-FFF2-40B4-BE49-F238E27FC236}">
                <a16:creationId xmlns:a16="http://schemas.microsoft.com/office/drawing/2014/main" id="{E5174EEF-5041-4025-90DC-437967A64E49}"/>
              </a:ext>
            </a:extLst>
          </p:cNvPr>
          <p:cNvCxnSpPr>
            <a:cxnSpLocks/>
            <a:stCxn id="11" idx="4"/>
            <a:endCxn id="106" idx="0"/>
          </p:cNvCxnSpPr>
          <p:nvPr/>
        </p:nvCxnSpPr>
        <p:spPr>
          <a:xfrm rot="5400000">
            <a:off x="5811270" y="10496149"/>
            <a:ext cx="1100471" cy="756920"/>
          </a:xfrm>
          <a:prstGeom prst="curvedConnector3">
            <a:avLst>
              <a:gd name="adj1" fmla="val 50000"/>
            </a:avLst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4" name="Connector: Curved 223">
            <a:extLst>
              <a:ext uri="{FF2B5EF4-FFF2-40B4-BE49-F238E27FC236}">
                <a16:creationId xmlns:a16="http://schemas.microsoft.com/office/drawing/2014/main" id="{5884A7E8-9308-49F4-8722-A464D28DE20E}"/>
              </a:ext>
            </a:extLst>
          </p:cNvPr>
          <p:cNvCxnSpPr>
            <a:cxnSpLocks/>
            <a:stCxn id="105" idx="6"/>
            <a:endCxn id="106" idx="3"/>
          </p:cNvCxnSpPr>
          <p:nvPr/>
        </p:nvCxnSpPr>
        <p:spPr>
          <a:xfrm flipV="1">
            <a:off x="4648287" y="13367709"/>
            <a:ext cx="254012" cy="542963"/>
          </a:xfrm>
          <a:prstGeom prst="curvedConnector2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Connector: Curved 227">
            <a:extLst>
              <a:ext uri="{FF2B5EF4-FFF2-40B4-BE49-F238E27FC236}">
                <a16:creationId xmlns:a16="http://schemas.microsoft.com/office/drawing/2014/main" id="{E2FF0B2A-B0E3-474E-8B42-F5D5E08AF388}"/>
              </a:ext>
            </a:extLst>
          </p:cNvPr>
          <p:cNvCxnSpPr>
            <a:cxnSpLocks/>
            <a:stCxn id="107" idx="5"/>
          </p:cNvCxnSpPr>
          <p:nvPr/>
        </p:nvCxnSpPr>
        <p:spPr>
          <a:xfrm rot="16200000" flipH="1">
            <a:off x="3713339" y="11923015"/>
            <a:ext cx="377368" cy="1157522"/>
          </a:xfrm>
          <a:prstGeom prst="curvedConnector2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Connector: Curved 230">
            <a:extLst>
              <a:ext uri="{FF2B5EF4-FFF2-40B4-BE49-F238E27FC236}">
                <a16:creationId xmlns:a16="http://schemas.microsoft.com/office/drawing/2014/main" id="{6B8E0849-BC09-4507-BF16-D7A26CF2CB5B}"/>
              </a:ext>
            </a:extLst>
          </p:cNvPr>
          <p:cNvCxnSpPr>
            <a:cxnSpLocks/>
            <a:stCxn id="11" idx="3"/>
            <a:endCxn id="107" idx="6"/>
          </p:cNvCxnSpPr>
          <p:nvPr/>
        </p:nvCxnSpPr>
        <p:spPr>
          <a:xfrm rot="5400000">
            <a:off x="3996373" y="9952348"/>
            <a:ext cx="1687823" cy="2076983"/>
          </a:xfrm>
          <a:prstGeom prst="curvedConnector2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" name="Connector: Curved 233">
            <a:extLst>
              <a:ext uri="{FF2B5EF4-FFF2-40B4-BE49-F238E27FC236}">
                <a16:creationId xmlns:a16="http://schemas.microsoft.com/office/drawing/2014/main" id="{459B64F5-8859-46A4-AE78-D23C6949B5D2}"/>
              </a:ext>
            </a:extLst>
          </p:cNvPr>
          <p:cNvCxnSpPr>
            <a:cxnSpLocks/>
            <a:stCxn id="11" idx="2"/>
            <a:endCxn id="105" idx="7"/>
          </p:cNvCxnSpPr>
          <p:nvPr/>
        </p:nvCxnSpPr>
        <p:spPr>
          <a:xfrm rot="10800000" flipV="1">
            <a:off x="4169758" y="9718536"/>
            <a:ext cx="1352301" cy="3527899"/>
          </a:xfrm>
          <a:prstGeom prst="curvedConnector2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Connector: Curved 241">
            <a:extLst>
              <a:ext uri="{FF2B5EF4-FFF2-40B4-BE49-F238E27FC236}">
                <a16:creationId xmlns:a16="http://schemas.microsoft.com/office/drawing/2014/main" id="{88D482F6-587A-44DE-976D-3FD1F50C5801}"/>
              </a:ext>
            </a:extLst>
          </p:cNvPr>
          <p:cNvCxnSpPr>
            <a:cxnSpLocks/>
            <a:stCxn id="114" idx="6"/>
            <a:endCxn id="9" idx="4"/>
          </p:cNvCxnSpPr>
          <p:nvPr/>
        </p:nvCxnSpPr>
        <p:spPr>
          <a:xfrm flipV="1">
            <a:off x="6910316" y="7595804"/>
            <a:ext cx="233521" cy="600026"/>
          </a:xfrm>
          <a:prstGeom prst="curvedConnector2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5" name="Connector: Curved 244">
            <a:extLst>
              <a:ext uri="{FF2B5EF4-FFF2-40B4-BE49-F238E27FC236}">
                <a16:creationId xmlns:a16="http://schemas.microsoft.com/office/drawing/2014/main" id="{D0F0F567-D46A-4B73-A5E4-5A1586529EA2}"/>
              </a:ext>
            </a:extLst>
          </p:cNvPr>
          <p:cNvCxnSpPr>
            <a:cxnSpLocks/>
            <a:stCxn id="112" idx="6"/>
          </p:cNvCxnSpPr>
          <p:nvPr/>
        </p:nvCxnSpPr>
        <p:spPr>
          <a:xfrm>
            <a:off x="4245430" y="4579709"/>
            <a:ext cx="3024418" cy="1566500"/>
          </a:xfrm>
          <a:prstGeom prst="curvedConnector3">
            <a:avLst>
              <a:gd name="adj1" fmla="val 65747"/>
            </a:avLst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9" name="Connector: Curved 248">
            <a:extLst>
              <a:ext uri="{FF2B5EF4-FFF2-40B4-BE49-F238E27FC236}">
                <a16:creationId xmlns:a16="http://schemas.microsoft.com/office/drawing/2014/main" id="{339645EA-EF31-4D73-A200-50EEC5DAA31D}"/>
              </a:ext>
            </a:extLst>
          </p:cNvPr>
          <p:cNvCxnSpPr>
            <a:cxnSpLocks/>
            <a:stCxn id="111" idx="6"/>
            <a:endCxn id="9" idx="2"/>
          </p:cNvCxnSpPr>
          <p:nvPr/>
        </p:nvCxnSpPr>
        <p:spPr>
          <a:xfrm flipV="1">
            <a:off x="3494898" y="6883500"/>
            <a:ext cx="2431032" cy="438341"/>
          </a:xfrm>
          <a:prstGeom prst="curvedConnector3">
            <a:avLst>
              <a:gd name="adj1" fmla="val 50000"/>
            </a:avLst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2" name="Connector: Curved 251">
            <a:extLst>
              <a:ext uri="{FF2B5EF4-FFF2-40B4-BE49-F238E27FC236}">
                <a16:creationId xmlns:a16="http://schemas.microsoft.com/office/drawing/2014/main" id="{FAA12ACA-7C18-43AD-82E1-F59D972DF335}"/>
              </a:ext>
            </a:extLst>
          </p:cNvPr>
          <p:cNvCxnSpPr>
            <a:cxnSpLocks/>
            <a:stCxn id="111" idx="5"/>
            <a:endCxn id="114" idx="2"/>
          </p:cNvCxnSpPr>
          <p:nvPr/>
        </p:nvCxnSpPr>
        <p:spPr>
          <a:xfrm rot="16200000" flipH="1">
            <a:off x="3185820" y="7885579"/>
            <a:ext cx="108803" cy="511698"/>
          </a:xfrm>
          <a:prstGeom prst="curvedConnector4">
            <a:avLst>
              <a:gd name="adj1" fmla="val 210105"/>
              <a:gd name="adj2" fmla="val 99885"/>
            </a:avLst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9" name="Connector: Curved 258">
            <a:extLst>
              <a:ext uri="{FF2B5EF4-FFF2-40B4-BE49-F238E27FC236}">
                <a16:creationId xmlns:a16="http://schemas.microsoft.com/office/drawing/2014/main" id="{24CE56BD-96AE-4EF7-BA1B-19E0A7451245}"/>
              </a:ext>
            </a:extLst>
          </p:cNvPr>
          <p:cNvCxnSpPr>
            <a:cxnSpLocks/>
            <a:stCxn id="111" idx="0"/>
            <a:endCxn id="113" idx="2"/>
          </p:cNvCxnSpPr>
          <p:nvPr/>
        </p:nvCxnSpPr>
        <p:spPr>
          <a:xfrm rot="5400000" flipH="1" flipV="1">
            <a:off x="2232112" y="5473985"/>
            <a:ext cx="285458" cy="1245978"/>
          </a:xfrm>
          <a:prstGeom prst="curvedConnector2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2" name="Connector: Curved 261">
            <a:extLst>
              <a:ext uri="{FF2B5EF4-FFF2-40B4-BE49-F238E27FC236}">
                <a16:creationId xmlns:a16="http://schemas.microsoft.com/office/drawing/2014/main" id="{A4A5F5EE-721F-42A7-8F89-44D3C5127F62}"/>
              </a:ext>
            </a:extLst>
          </p:cNvPr>
          <p:cNvCxnSpPr>
            <a:cxnSpLocks/>
            <a:stCxn id="113" idx="6"/>
            <a:endCxn id="9" idx="1"/>
          </p:cNvCxnSpPr>
          <p:nvPr/>
        </p:nvCxnSpPr>
        <p:spPr>
          <a:xfrm>
            <a:off x="6154527" y="5954245"/>
            <a:ext cx="128120" cy="425580"/>
          </a:xfrm>
          <a:prstGeom prst="curvedConnector2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Connector: Curved 264">
            <a:extLst>
              <a:ext uri="{FF2B5EF4-FFF2-40B4-BE49-F238E27FC236}">
                <a16:creationId xmlns:a16="http://schemas.microsoft.com/office/drawing/2014/main" id="{3A3BE4D8-039A-44DC-B603-4EBA3DEE4A9D}"/>
              </a:ext>
            </a:extLst>
          </p:cNvPr>
          <p:cNvCxnSpPr>
            <a:cxnSpLocks/>
            <a:stCxn id="117" idx="6"/>
            <a:endCxn id="120" idx="0"/>
          </p:cNvCxnSpPr>
          <p:nvPr/>
        </p:nvCxnSpPr>
        <p:spPr>
          <a:xfrm>
            <a:off x="4849789" y="1391334"/>
            <a:ext cx="241991" cy="985231"/>
          </a:xfrm>
          <a:prstGeom prst="curvedConnector2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Connector: Curved 267">
            <a:extLst>
              <a:ext uri="{FF2B5EF4-FFF2-40B4-BE49-F238E27FC236}">
                <a16:creationId xmlns:a16="http://schemas.microsoft.com/office/drawing/2014/main" id="{20355F02-8FBA-4B25-9ADD-46C9DEDBE018}"/>
              </a:ext>
            </a:extLst>
          </p:cNvPr>
          <p:cNvCxnSpPr>
            <a:cxnSpLocks/>
            <a:stCxn id="120" idx="0"/>
            <a:endCxn id="118" idx="3"/>
          </p:cNvCxnSpPr>
          <p:nvPr/>
        </p:nvCxnSpPr>
        <p:spPr>
          <a:xfrm rot="5400000" flipH="1" flipV="1">
            <a:off x="5099982" y="1529111"/>
            <a:ext cx="839253" cy="855657"/>
          </a:xfrm>
          <a:prstGeom prst="curvedConnector3">
            <a:avLst>
              <a:gd name="adj1" fmla="val 50000"/>
            </a:avLst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1" name="Connector: Curved 270">
            <a:extLst>
              <a:ext uri="{FF2B5EF4-FFF2-40B4-BE49-F238E27FC236}">
                <a16:creationId xmlns:a16="http://schemas.microsoft.com/office/drawing/2014/main" id="{0DA3C5B7-0E8A-4FE8-9AE4-D37232177307}"/>
              </a:ext>
            </a:extLst>
          </p:cNvPr>
          <p:cNvCxnSpPr>
            <a:cxnSpLocks/>
            <a:stCxn id="120" idx="6"/>
            <a:endCxn id="119" idx="3"/>
          </p:cNvCxnSpPr>
          <p:nvPr/>
        </p:nvCxnSpPr>
        <p:spPr>
          <a:xfrm>
            <a:off x="6742573" y="3166811"/>
            <a:ext cx="804536" cy="41779"/>
          </a:xfrm>
          <a:prstGeom prst="curvedConnector4">
            <a:avLst>
              <a:gd name="adj1" fmla="val 20721"/>
              <a:gd name="adj2" fmla="val 647165"/>
            </a:avLst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4" name="Connector: Curved 273">
            <a:extLst>
              <a:ext uri="{FF2B5EF4-FFF2-40B4-BE49-F238E27FC236}">
                <a16:creationId xmlns:a16="http://schemas.microsoft.com/office/drawing/2014/main" id="{0320BF53-D20D-4D92-A154-503A3886D7E9}"/>
              </a:ext>
            </a:extLst>
          </p:cNvPr>
          <p:cNvCxnSpPr>
            <a:cxnSpLocks/>
            <a:stCxn id="10" idx="7"/>
            <a:endCxn id="119" idx="5"/>
          </p:cNvCxnSpPr>
          <p:nvPr/>
        </p:nvCxnSpPr>
        <p:spPr>
          <a:xfrm rot="5400000" flipH="1" flipV="1">
            <a:off x="8830909" y="3039328"/>
            <a:ext cx="821702" cy="1160227"/>
          </a:xfrm>
          <a:prstGeom prst="curvedConnector3">
            <a:avLst>
              <a:gd name="adj1" fmla="val 50000"/>
            </a:avLst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7" name="Connector: Curved 276">
            <a:extLst>
              <a:ext uri="{FF2B5EF4-FFF2-40B4-BE49-F238E27FC236}">
                <a16:creationId xmlns:a16="http://schemas.microsoft.com/office/drawing/2014/main" id="{C48E60B0-F898-4251-8D7D-3DA7E593DA60}"/>
              </a:ext>
            </a:extLst>
          </p:cNvPr>
          <p:cNvCxnSpPr>
            <a:cxnSpLocks/>
            <a:stCxn id="120" idx="4"/>
            <a:endCxn id="10" idx="2"/>
          </p:cNvCxnSpPr>
          <p:nvPr/>
        </p:nvCxnSpPr>
        <p:spPr>
          <a:xfrm rot="16200000" flipH="1">
            <a:off x="5303261" y="3745575"/>
            <a:ext cx="576911" cy="999872"/>
          </a:xfrm>
          <a:prstGeom prst="curvedConnector2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0" name="Connector: Curved 279">
            <a:extLst>
              <a:ext uri="{FF2B5EF4-FFF2-40B4-BE49-F238E27FC236}">
                <a16:creationId xmlns:a16="http://schemas.microsoft.com/office/drawing/2014/main" id="{6C13DFAE-CA7A-404C-BBF1-E974F55EF653}"/>
              </a:ext>
            </a:extLst>
          </p:cNvPr>
          <p:cNvCxnSpPr>
            <a:cxnSpLocks/>
            <a:stCxn id="118" idx="6"/>
            <a:endCxn id="10" idx="6"/>
          </p:cNvCxnSpPr>
          <p:nvPr/>
        </p:nvCxnSpPr>
        <p:spPr>
          <a:xfrm flipH="1">
            <a:off x="9102588" y="978525"/>
            <a:ext cx="222225" cy="3555442"/>
          </a:xfrm>
          <a:prstGeom prst="curvedConnector3">
            <a:avLst>
              <a:gd name="adj1" fmla="val -497199"/>
            </a:avLst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4" name="Connector: Curved 283">
            <a:extLst>
              <a:ext uri="{FF2B5EF4-FFF2-40B4-BE49-F238E27FC236}">
                <a16:creationId xmlns:a16="http://schemas.microsoft.com/office/drawing/2014/main" id="{F1FE15AB-B140-4CA8-8CE4-B41DFBD5B5CB}"/>
              </a:ext>
            </a:extLst>
          </p:cNvPr>
          <p:cNvCxnSpPr>
            <a:cxnSpLocks/>
            <a:stCxn id="117" idx="4"/>
            <a:endCxn id="10" idx="2"/>
          </p:cNvCxnSpPr>
          <p:nvPr/>
        </p:nvCxnSpPr>
        <p:spPr>
          <a:xfrm rot="16200000" flipH="1">
            <a:off x="3330201" y="1772516"/>
            <a:ext cx="2060496" cy="3462406"/>
          </a:xfrm>
          <a:prstGeom prst="curvedConnector2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Connector: Curved 288">
            <a:extLst>
              <a:ext uri="{FF2B5EF4-FFF2-40B4-BE49-F238E27FC236}">
                <a16:creationId xmlns:a16="http://schemas.microsoft.com/office/drawing/2014/main" id="{F9BA37DA-F634-4185-A180-25CFE1DBAD22}"/>
              </a:ext>
            </a:extLst>
          </p:cNvPr>
          <p:cNvCxnSpPr>
            <a:cxnSpLocks/>
            <a:stCxn id="6" idx="6"/>
            <a:endCxn id="94" idx="1"/>
          </p:cNvCxnSpPr>
          <p:nvPr/>
        </p:nvCxnSpPr>
        <p:spPr>
          <a:xfrm>
            <a:off x="14373041" y="6970562"/>
            <a:ext cx="883316" cy="903216"/>
          </a:xfrm>
          <a:prstGeom prst="curvedConnector2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2011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880E41A03910428AF14E2C97EB3345" ma:contentTypeVersion="14" ma:contentTypeDescription="Create a new document." ma:contentTypeScope="" ma:versionID="3a28a09b7e4772070a0a2a4ba8757c39">
  <xsd:schema xmlns:xsd="http://www.w3.org/2001/XMLSchema" xmlns:xs="http://www.w3.org/2001/XMLSchema" xmlns:p="http://schemas.microsoft.com/office/2006/metadata/properties" xmlns:ns3="27dcaa86-661a-4aa3-93a0-7d3e3b877b15" xmlns:ns4="1dbc5faa-6d7b-4b29-94e3-201c55852ed1" targetNamespace="http://schemas.microsoft.com/office/2006/metadata/properties" ma:root="true" ma:fieldsID="3219445b153f5dd9f10880088ed91024" ns3:_="" ns4:_="">
    <xsd:import namespace="27dcaa86-661a-4aa3-93a0-7d3e3b877b15"/>
    <xsd:import namespace="1dbc5faa-6d7b-4b29-94e3-201c55852ed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dcaa86-661a-4aa3-93a0-7d3e3b877b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bc5faa-6d7b-4b29-94e3-201c55852ed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F8576B-78F1-448D-B13F-B25AAAB2687B}">
  <ds:schemaRefs>
    <ds:schemaRef ds:uri="http://schemas.microsoft.com/office/2006/documentManagement/types"/>
    <ds:schemaRef ds:uri="http://purl.org/dc/terms/"/>
    <ds:schemaRef ds:uri="27dcaa86-661a-4aa3-93a0-7d3e3b877b15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1dbc5faa-6d7b-4b29-94e3-201c55852ed1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018F49E-E0D2-4AC4-B853-760FC46468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840661-DEEA-4114-9219-3336D77E45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dcaa86-661a-4aa3-93a0-7d3e3b877b15"/>
    <ds:schemaRef ds:uri="1dbc5faa-6d7b-4b29-94e3-201c55852e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3457</TotalTime>
  <Words>622</Words>
  <Application>Microsoft Office PowerPoint</Application>
  <PresentationFormat>Custom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Anemaat</dc:creator>
  <cp:lastModifiedBy>Lisa Anemaat</cp:lastModifiedBy>
  <cp:revision>7</cp:revision>
  <dcterms:created xsi:type="dcterms:W3CDTF">2022-04-12T05:20:50Z</dcterms:created>
  <dcterms:modified xsi:type="dcterms:W3CDTF">2023-02-16T00:27:43Z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f488380-630a-4f55-a077-a19445e3f360_Enabled">
    <vt:lpwstr>true</vt:lpwstr>
  </property>
  <property fmtid="{D5CDD505-2E9C-101B-9397-08002B2CF9AE}" pid="3" name="MSIP_Label_0f488380-630a-4f55-a077-a19445e3f360_SetDate">
    <vt:lpwstr>2022-04-12T05:20:51Z</vt:lpwstr>
  </property>
  <property fmtid="{D5CDD505-2E9C-101B-9397-08002B2CF9AE}" pid="4" name="MSIP_Label_0f488380-630a-4f55-a077-a19445e3f360_Method">
    <vt:lpwstr>Standard</vt:lpwstr>
  </property>
  <property fmtid="{D5CDD505-2E9C-101B-9397-08002B2CF9AE}" pid="5" name="MSIP_Label_0f488380-630a-4f55-a077-a19445e3f360_Name">
    <vt:lpwstr>OFFICIAL - INTERNAL</vt:lpwstr>
  </property>
  <property fmtid="{D5CDD505-2E9C-101B-9397-08002B2CF9AE}" pid="6" name="MSIP_Label_0f488380-630a-4f55-a077-a19445e3f360_SiteId">
    <vt:lpwstr>b6e377cf-9db3-46cb-91a2-fad9605bb15c</vt:lpwstr>
  </property>
  <property fmtid="{D5CDD505-2E9C-101B-9397-08002B2CF9AE}" pid="7" name="MSIP_Label_0f488380-630a-4f55-a077-a19445e3f360_ActionId">
    <vt:lpwstr>817ee92c-6a95-4435-9cb3-56f4ca718ad3</vt:lpwstr>
  </property>
  <property fmtid="{D5CDD505-2E9C-101B-9397-08002B2CF9AE}" pid="8" name="MSIP_Label_0f488380-630a-4f55-a077-a19445e3f360_ContentBits">
    <vt:lpwstr>0</vt:lpwstr>
  </property>
  <property fmtid="{D5CDD505-2E9C-101B-9397-08002B2CF9AE}" pid="9" name="ContentTypeId">
    <vt:lpwstr>0x01010079880E41A03910428AF14E2C97EB3345</vt:lpwstr>
  </property>
</Properties>
</file>